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9" r:id="rId3"/>
    <p:sldId id="258" r:id="rId4"/>
    <p:sldId id="278" r:id="rId5"/>
    <p:sldId id="279" r:id="rId6"/>
    <p:sldId id="261" r:id="rId7"/>
    <p:sldId id="273" r:id="rId8"/>
    <p:sldId id="263" r:id="rId9"/>
    <p:sldId id="275" r:id="rId10"/>
    <p:sldId id="280" r:id="rId11"/>
    <p:sldId id="281" r:id="rId12"/>
    <p:sldId id="282" r:id="rId13"/>
    <p:sldId id="283" r:id="rId14"/>
    <p:sldId id="284" r:id="rId15"/>
    <p:sldId id="285" r:id="rId16"/>
    <p:sldId id="286" r:id="rId17"/>
    <p:sldId id="287" r:id="rId18"/>
    <p:sldId id="288" r:id="rId19"/>
    <p:sldId id="289" r:id="rId20"/>
    <p:sldId id="265" r:id="rId21"/>
    <p:sldId id="290" r:id="rId22"/>
    <p:sldId id="292" r:id="rId23"/>
    <p:sldId id="291" r:id="rId24"/>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Open Sans" panose="020B0606030504020204" pitchFamily="34" charset="0"/>
      <p:regular r:id="rId30"/>
      <p:bold r:id="rId31"/>
      <p:italic r:id="rId32"/>
      <p:boldItalic r:id="rId33"/>
    </p:embeddedFont>
    <p:embeddedFont>
      <p:font typeface="Open Sans Extra Bold" panose="020B0604020202020204" charset="0"/>
      <p:regular r:id="rId34"/>
      <p:bold r:id="rId35"/>
      <p:italic r:id="rId36"/>
      <p:boldItalic r:id="rId37"/>
    </p:embeddedFont>
    <p:embeddedFont>
      <p:font typeface="Open Sauce" panose="020B0604020202020204" charset="0"/>
      <p:regular r:id="rId38"/>
    </p:embeddedFont>
    <p:embeddedFont>
      <p:font typeface="Open Sauce Bold" panose="020B0604020202020204" charset="0"/>
      <p:regular r:id="rId39"/>
      <p:bold r:id="rId40"/>
    </p:embeddedFont>
    <p:embeddedFont>
      <p:font typeface="Roboto Condensed Bold" panose="020B0604020202020204" charset="0"/>
      <p:regular r:id="rId41"/>
      <p:bold r:id="rId42"/>
      <p:italic r:id="rId43"/>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tyush Prasad" initials="PP" lastIdx="1" clrIdx="0">
    <p:extLst>
      <p:ext uri="{19B8F6BF-5375-455C-9EA6-DF929625EA0E}">
        <p15:presenceInfo xmlns:p15="http://schemas.microsoft.com/office/powerpoint/2012/main" userId="5e05054a96ff0bd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1B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26" autoAdjust="0"/>
  </p:normalViewPr>
  <p:slideViewPr>
    <p:cSldViewPr>
      <p:cViewPr>
        <p:scale>
          <a:sx n="51" d="100"/>
          <a:sy n="51" d="100"/>
        </p:scale>
        <p:origin x="89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0A8F68-09AA-4BCB-B835-0BB0F8273774}" type="datetimeFigureOut">
              <a:rPr lang="en-IN" smtClean="0"/>
              <a:t>15-09-2022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D7EDDB-FAEA-4B08-8B33-C93D31433F31}" type="slidenum">
              <a:rPr lang="en-IN" smtClean="0"/>
              <a:t>‹#›</a:t>
            </a:fld>
            <a:endParaRPr lang="en-IN"/>
          </a:p>
        </p:txBody>
      </p:sp>
    </p:spTree>
    <p:extLst>
      <p:ext uri="{BB962C8B-B14F-4D97-AF65-F5344CB8AC3E}">
        <p14:creationId xmlns:p14="http://schemas.microsoft.com/office/powerpoint/2010/main" val="1794183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366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87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221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928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197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4129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400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lateral pattern">
  <p:cSld name="Blank lateral pattern">
    <p:spTree>
      <p:nvGrpSpPr>
        <p:cNvPr id="1" name="Shape 535"/>
        <p:cNvGrpSpPr/>
        <p:nvPr/>
      </p:nvGrpSpPr>
      <p:grpSpPr>
        <a:xfrm>
          <a:off x="0" y="0"/>
          <a:ext cx="0" cy="0"/>
          <a:chOff x="0" y="0"/>
          <a:chExt cx="0" cy="0"/>
        </a:xfrm>
      </p:grpSpPr>
      <p:grpSp>
        <p:nvGrpSpPr>
          <p:cNvPr id="536" name="Google Shape;536;p12"/>
          <p:cNvGrpSpPr/>
          <p:nvPr/>
        </p:nvGrpSpPr>
        <p:grpSpPr>
          <a:xfrm>
            <a:off x="12219624" y="-22"/>
            <a:ext cx="6075172" cy="10293632"/>
            <a:chOff x="6109812" y="-11"/>
            <a:chExt cx="3037586" cy="5146816"/>
          </a:xfrm>
        </p:grpSpPr>
        <p:sp>
          <p:nvSpPr>
            <p:cNvPr id="537" name="Google Shape;537;p12"/>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38" name="Google Shape;538;p12"/>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39" name="Google Shape;539;p12"/>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40" name="Google Shape;540;p12"/>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41" name="Google Shape;541;p12"/>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42" name="Google Shape;542;p12"/>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43" name="Google Shape;543;p12"/>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44" name="Google Shape;544;p12"/>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45" name="Google Shape;545;p12"/>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46" name="Google Shape;546;p12"/>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47" name="Google Shape;547;p12"/>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48" name="Google Shape;548;p12"/>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49" name="Google Shape;549;p12"/>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50" name="Google Shape;550;p12"/>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51" name="Google Shape;551;p12"/>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52" name="Google Shape;552;p12"/>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53" name="Google Shape;553;p12"/>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54" name="Google Shape;554;p12"/>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55" name="Google Shape;555;p12"/>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56" name="Google Shape;556;p12"/>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57" name="Google Shape;557;p12"/>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58" name="Google Shape;558;p12"/>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59" name="Google Shape;559;p12"/>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60" name="Google Shape;560;p12"/>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61" name="Google Shape;561;p12"/>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62" name="Google Shape;562;p12"/>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63" name="Google Shape;563;p12"/>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64" name="Google Shape;564;p12"/>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65" name="Google Shape;565;p12"/>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66" name="Google Shape;566;p12"/>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67" name="Google Shape;567;p12"/>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68" name="Google Shape;568;p12"/>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69" name="Google Shape;569;p12"/>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70" name="Google Shape;570;p12"/>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571" name="Google Shape;571;p12"/>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sp>
        <p:nvSpPr>
          <p:cNvPr id="572" name="Google Shape;572;p12"/>
          <p:cNvSpPr txBox="1">
            <a:spLocks noGrp="1"/>
          </p:cNvSpPr>
          <p:nvPr>
            <p:ph type="sldNum" idx="12"/>
          </p:nvPr>
        </p:nvSpPr>
        <p:spPr>
          <a:xfrm>
            <a:off x="17113568" y="9499702"/>
            <a:ext cx="1097400" cy="787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756761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46"/>
        <p:cNvGrpSpPr/>
        <p:nvPr/>
      </p:nvGrpSpPr>
      <p:grpSpPr>
        <a:xfrm>
          <a:off x="0" y="0"/>
          <a:ext cx="0" cy="0"/>
          <a:chOff x="0" y="0"/>
          <a:chExt cx="0" cy="0"/>
        </a:xfrm>
      </p:grpSpPr>
      <p:grpSp>
        <p:nvGrpSpPr>
          <p:cNvPr id="347" name="Google Shape;347;p8"/>
          <p:cNvGrpSpPr/>
          <p:nvPr/>
        </p:nvGrpSpPr>
        <p:grpSpPr>
          <a:xfrm>
            <a:off x="13428487" y="7720186"/>
            <a:ext cx="4859510" cy="2573424"/>
            <a:chOff x="6714243" y="3860093"/>
            <a:chExt cx="2429755" cy="1286712"/>
          </a:xfrm>
        </p:grpSpPr>
        <p:sp>
          <p:nvSpPr>
            <p:cNvPr id="348" name="Google Shape;348;p8"/>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49" name="Google Shape;349;p8"/>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50" name="Google Shape;350;p8"/>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51" name="Google Shape;351;p8"/>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52" name="Google Shape;352;p8"/>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53" name="Google Shape;353;p8"/>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54" name="Google Shape;354;p8"/>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55" name="Google Shape;355;p8"/>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56" name="Google Shape;356;p8"/>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57" name="Google Shape;357;p8"/>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58" name="Google Shape;358;p8"/>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59" name="Google Shape;359;p8"/>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360" name="Google Shape;360;p8"/>
          <p:cNvGrpSpPr/>
          <p:nvPr/>
        </p:nvGrpSpPr>
        <p:grpSpPr>
          <a:xfrm>
            <a:off x="1784" y="-21"/>
            <a:ext cx="6075172" cy="4505290"/>
            <a:chOff x="892" y="-11"/>
            <a:chExt cx="3037586" cy="2252645"/>
          </a:xfrm>
        </p:grpSpPr>
        <p:sp>
          <p:nvSpPr>
            <p:cNvPr id="361" name="Google Shape;361;p8"/>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62" name="Google Shape;362;p8"/>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63" name="Google Shape;363;p8"/>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64" name="Google Shape;364;p8"/>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65" name="Google Shape;365;p8"/>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66" name="Google Shape;366;p8"/>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67" name="Google Shape;367;p8"/>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68" name="Google Shape;368;p8"/>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69" name="Google Shape;369;p8"/>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70" name="Google Shape;370;p8"/>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71" name="Google Shape;371;p8"/>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72" name="Google Shape;372;p8"/>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73" name="Google Shape;373;p8"/>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74" name="Google Shape;374;p8"/>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75" name="Google Shape;375;p8"/>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76" name="Google Shape;376;p8"/>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77" name="Google Shape;377;p8"/>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78" name="Google Shape;378;p8"/>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79" name="Google Shape;379;p8"/>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80" name="Google Shape;380;p8"/>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81" name="Google Shape;381;p8"/>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82" name="Google Shape;382;p8"/>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383" name="Google Shape;383;p8"/>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sp>
        <p:nvSpPr>
          <p:cNvPr id="384" name="Google Shape;384;p8"/>
          <p:cNvSpPr txBox="1">
            <a:spLocks noGrp="1"/>
          </p:cNvSpPr>
          <p:nvPr>
            <p:ph type="title"/>
          </p:nvPr>
        </p:nvSpPr>
        <p:spPr>
          <a:xfrm>
            <a:off x="2640050" y="1733050"/>
            <a:ext cx="12911400" cy="1336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85" name="Google Shape;385;p8"/>
          <p:cNvSpPr txBox="1">
            <a:spLocks noGrp="1"/>
          </p:cNvSpPr>
          <p:nvPr>
            <p:ph type="body" idx="1"/>
          </p:nvPr>
        </p:nvSpPr>
        <p:spPr>
          <a:xfrm>
            <a:off x="2640050" y="3698150"/>
            <a:ext cx="4161600" cy="5313000"/>
          </a:xfrm>
          <a:prstGeom prst="rect">
            <a:avLst/>
          </a:prstGeom>
        </p:spPr>
        <p:txBody>
          <a:bodyPr spcFirstLastPara="1" wrap="square" lIns="91425" tIns="91425" rIns="91425" bIns="91425" anchor="t" anchorCtr="0">
            <a:noAutofit/>
          </a:bodyPr>
          <a:lstStyle>
            <a:lvl1pPr marL="914400" lvl="0" indent="-660400" rtl="0">
              <a:spcBef>
                <a:spcPts val="1200"/>
              </a:spcBef>
              <a:spcAft>
                <a:spcPts val="0"/>
              </a:spcAft>
              <a:buSzPts val="1600"/>
              <a:buChar char="◂"/>
              <a:defRPr sz="3200"/>
            </a:lvl1pPr>
            <a:lvl2pPr marL="1828800" lvl="1" indent="-660400" rtl="0">
              <a:spcBef>
                <a:spcPts val="0"/>
              </a:spcBef>
              <a:spcAft>
                <a:spcPts val="0"/>
              </a:spcAft>
              <a:buSzPts val="1600"/>
              <a:buChar char="◂"/>
              <a:defRPr sz="3200"/>
            </a:lvl2pPr>
            <a:lvl3pPr marL="2743200" lvl="2" indent="-660400" rtl="0">
              <a:spcBef>
                <a:spcPts val="0"/>
              </a:spcBef>
              <a:spcAft>
                <a:spcPts val="0"/>
              </a:spcAft>
              <a:buSzPts val="1600"/>
              <a:buChar char="◂"/>
              <a:defRPr sz="3200"/>
            </a:lvl3pPr>
            <a:lvl4pPr marL="3657600" lvl="3" indent="-660400" rtl="0">
              <a:spcBef>
                <a:spcPts val="0"/>
              </a:spcBef>
              <a:spcAft>
                <a:spcPts val="0"/>
              </a:spcAft>
              <a:buSzPts val="1600"/>
              <a:buChar char="◂"/>
              <a:defRPr sz="3200"/>
            </a:lvl4pPr>
            <a:lvl5pPr marL="4572000" lvl="4" indent="-660400" rtl="0">
              <a:spcBef>
                <a:spcPts val="0"/>
              </a:spcBef>
              <a:spcAft>
                <a:spcPts val="0"/>
              </a:spcAft>
              <a:buSzPts val="1600"/>
              <a:buChar char="○"/>
              <a:defRPr sz="3200"/>
            </a:lvl5pPr>
            <a:lvl6pPr marL="5486400" lvl="5" indent="-660400" rtl="0">
              <a:spcBef>
                <a:spcPts val="0"/>
              </a:spcBef>
              <a:spcAft>
                <a:spcPts val="0"/>
              </a:spcAft>
              <a:buSzPts val="1600"/>
              <a:buChar char="■"/>
              <a:defRPr sz="3200"/>
            </a:lvl6pPr>
            <a:lvl7pPr marL="6400800" lvl="6" indent="-660400" rtl="0">
              <a:spcBef>
                <a:spcPts val="0"/>
              </a:spcBef>
              <a:spcAft>
                <a:spcPts val="0"/>
              </a:spcAft>
              <a:buSzPts val="1600"/>
              <a:buChar char="●"/>
              <a:defRPr sz="3200"/>
            </a:lvl7pPr>
            <a:lvl8pPr marL="7315200" lvl="7" indent="-660400" rtl="0">
              <a:spcBef>
                <a:spcPts val="0"/>
              </a:spcBef>
              <a:spcAft>
                <a:spcPts val="0"/>
              </a:spcAft>
              <a:buSzPts val="1600"/>
              <a:buChar char="○"/>
              <a:defRPr sz="3200"/>
            </a:lvl8pPr>
            <a:lvl9pPr marL="8229600" lvl="8" indent="-660400" rtl="0">
              <a:spcBef>
                <a:spcPts val="0"/>
              </a:spcBef>
              <a:spcAft>
                <a:spcPts val="0"/>
              </a:spcAft>
              <a:buSzPts val="1600"/>
              <a:buChar char="■"/>
              <a:defRPr sz="3200"/>
            </a:lvl9pPr>
          </a:lstStyle>
          <a:p>
            <a:endParaRPr/>
          </a:p>
        </p:txBody>
      </p:sp>
      <p:sp>
        <p:nvSpPr>
          <p:cNvPr id="386" name="Google Shape;386;p8"/>
          <p:cNvSpPr txBox="1">
            <a:spLocks noGrp="1"/>
          </p:cNvSpPr>
          <p:nvPr>
            <p:ph type="body" idx="2"/>
          </p:nvPr>
        </p:nvSpPr>
        <p:spPr>
          <a:xfrm>
            <a:off x="7014926" y="3698150"/>
            <a:ext cx="4161600" cy="5313000"/>
          </a:xfrm>
          <a:prstGeom prst="rect">
            <a:avLst/>
          </a:prstGeom>
        </p:spPr>
        <p:txBody>
          <a:bodyPr spcFirstLastPara="1" wrap="square" lIns="91425" tIns="91425" rIns="91425" bIns="91425" anchor="t" anchorCtr="0">
            <a:noAutofit/>
          </a:bodyPr>
          <a:lstStyle>
            <a:lvl1pPr marL="914400" lvl="0" indent="-660400" rtl="0">
              <a:spcBef>
                <a:spcPts val="1200"/>
              </a:spcBef>
              <a:spcAft>
                <a:spcPts val="0"/>
              </a:spcAft>
              <a:buSzPts val="1600"/>
              <a:buChar char="◂"/>
              <a:defRPr sz="3200"/>
            </a:lvl1pPr>
            <a:lvl2pPr marL="1828800" lvl="1" indent="-660400" rtl="0">
              <a:spcBef>
                <a:spcPts val="0"/>
              </a:spcBef>
              <a:spcAft>
                <a:spcPts val="0"/>
              </a:spcAft>
              <a:buSzPts val="1600"/>
              <a:buChar char="◂"/>
              <a:defRPr sz="3200"/>
            </a:lvl2pPr>
            <a:lvl3pPr marL="2743200" lvl="2" indent="-660400" rtl="0">
              <a:spcBef>
                <a:spcPts val="0"/>
              </a:spcBef>
              <a:spcAft>
                <a:spcPts val="0"/>
              </a:spcAft>
              <a:buSzPts val="1600"/>
              <a:buChar char="◂"/>
              <a:defRPr sz="3200"/>
            </a:lvl3pPr>
            <a:lvl4pPr marL="3657600" lvl="3" indent="-660400" rtl="0">
              <a:spcBef>
                <a:spcPts val="0"/>
              </a:spcBef>
              <a:spcAft>
                <a:spcPts val="0"/>
              </a:spcAft>
              <a:buSzPts val="1600"/>
              <a:buChar char="◂"/>
              <a:defRPr sz="3200"/>
            </a:lvl4pPr>
            <a:lvl5pPr marL="4572000" lvl="4" indent="-660400" rtl="0">
              <a:spcBef>
                <a:spcPts val="0"/>
              </a:spcBef>
              <a:spcAft>
                <a:spcPts val="0"/>
              </a:spcAft>
              <a:buSzPts val="1600"/>
              <a:buChar char="○"/>
              <a:defRPr sz="3200"/>
            </a:lvl5pPr>
            <a:lvl6pPr marL="5486400" lvl="5" indent="-660400" rtl="0">
              <a:spcBef>
                <a:spcPts val="0"/>
              </a:spcBef>
              <a:spcAft>
                <a:spcPts val="0"/>
              </a:spcAft>
              <a:buSzPts val="1600"/>
              <a:buChar char="■"/>
              <a:defRPr sz="3200"/>
            </a:lvl6pPr>
            <a:lvl7pPr marL="6400800" lvl="6" indent="-660400" rtl="0">
              <a:spcBef>
                <a:spcPts val="0"/>
              </a:spcBef>
              <a:spcAft>
                <a:spcPts val="0"/>
              </a:spcAft>
              <a:buSzPts val="1600"/>
              <a:buChar char="●"/>
              <a:defRPr sz="3200"/>
            </a:lvl7pPr>
            <a:lvl8pPr marL="7315200" lvl="7" indent="-660400" rtl="0">
              <a:spcBef>
                <a:spcPts val="0"/>
              </a:spcBef>
              <a:spcAft>
                <a:spcPts val="0"/>
              </a:spcAft>
              <a:buSzPts val="1600"/>
              <a:buChar char="○"/>
              <a:defRPr sz="3200"/>
            </a:lvl8pPr>
            <a:lvl9pPr marL="8229600" lvl="8" indent="-660400" rtl="0">
              <a:spcBef>
                <a:spcPts val="0"/>
              </a:spcBef>
              <a:spcAft>
                <a:spcPts val="0"/>
              </a:spcAft>
              <a:buSzPts val="1600"/>
              <a:buChar char="■"/>
              <a:defRPr sz="3200"/>
            </a:lvl9pPr>
          </a:lstStyle>
          <a:p>
            <a:endParaRPr/>
          </a:p>
        </p:txBody>
      </p:sp>
      <p:sp>
        <p:nvSpPr>
          <p:cNvPr id="387" name="Google Shape;387;p8"/>
          <p:cNvSpPr txBox="1">
            <a:spLocks noGrp="1"/>
          </p:cNvSpPr>
          <p:nvPr>
            <p:ph type="body" idx="3"/>
          </p:nvPr>
        </p:nvSpPr>
        <p:spPr>
          <a:xfrm>
            <a:off x="11389802" y="3698150"/>
            <a:ext cx="4161600" cy="5313000"/>
          </a:xfrm>
          <a:prstGeom prst="rect">
            <a:avLst/>
          </a:prstGeom>
        </p:spPr>
        <p:txBody>
          <a:bodyPr spcFirstLastPara="1" wrap="square" lIns="91425" tIns="91425" rIns="91425" bIns="91425" anchor="t" anchorCtr="0">
            <a:noAutofit/>
          </a:bodyPr>
          <a:lstStyle>
            <a:lvl1pPr marL="914400" lvl="0" indent="-660400" rtl="0">
              <a:spcBef>
                <a:spcPts val="1200"/>
              </a:spcBef>
              <a:spcAft>
                <a:spcPts val="0"/>
              </a:spcAft>
              <a:buSzPts val="1600"/>
              <a:buChar char="◂"/>
              <a:defRPr sz="3200"/>
            </a:lvl1pPr>
            <a:lvl2pPr marL="1828800" lvl="1" indent="-660400" rtl="0">
              <a:spcBef>
                <a:spcPts val="0"/>
              </a:spcBef>
              <a:spcAft>
                <a:spcPts val="0"/>
              </a:spcAft>
              <a:buSzPts val="1600"/>
              <a:buChar char="◂"/>
              <a:defRPr sz="3200"/>
            </a:lvl2pPr>
            <a:lvl3pPr marL="2743200" lvl="2" indent="-660400" rtl="0">
              <a:spcBef>
                <a:spcPts val="0"/>
              </a:spcBef>
              <a:spcAft>
                <a:spcPts val="0"/>
              </a:spcAft>
              <a:buSzPts val="1600"/>
              <a:buChar char="◂"/>
              <a:defRPr sz="3200"/>
            </a:lvl3pPr>
            <a:lvl4pPr marL="3657600" lvl="3" indent="-660400" rtl="0">
              <a:spcBef>
                <a:spcPts val="0"/>
              </a:spcBef>
              <a:spcAft>
                <a:spcPts val="0"/>
              </a:spcAft>
              <a:buSzPts val="1600"/>
              <a:buChar char="◂"/>
              <a:defRPr sz="3200"/>
            </a:lvl4pPr>
            <a:lvl5pPr marL="4572000" lvl="4" indent="-660400" rtl="0">
              <a:spcBef>
                <a:spcPts val="0"/>
              </a:spcBef>
              <a:spcAft>
                <a:spcPts val="0"/>
              </a:spcAft>
              <a:buSzPts val="1600"/>
              <a:buChar char="○"/>
              <a:defRPr sz="3200"/>
            </a:lvl5pPr>
            <a:lvl6pPr marL="5486400" lvl="5" indent="-660400" rtl="0">
              <a:spcBef>
                <a:spcPts val="0"/>
              </a:spcBef>
              <a:spcAft>
                <a:spcPts val="0"/>
              </a:spcAft>
              <a:buSzPts val="1600"/>
              <a:buChar char="■"/>
              <a:defRPr sz="3200"/>
            </a:lvl6pPr>
            <a:lvl7pPr marL="6400800" lvl="6" indent="-660400" rtl="0">
              <a:spcBef>
                <a:spcPts val="0"/>
              </a:spcBef>
              <a:spcAft>
                <a:spcPts val="0"/>
              </a:spcAft>
              <a:buSzPts val="1600"/>
              <a:buChar char="●"/>
              <a:defRPr sz="3200"/>
            </a:lvl7pPr>
            <a:lvl8pPr marL="7315200" lvl="7" indent="-660400" rtl="0">
              <a:spcBef>
                <a:spcPts val="0"/>
              </a:spcBef>
              <a:spcAft>
                <a:spcPts val="0"/>
              </a:spcAft>
              <a:buSzPts val="1600"/>
              <a:buChar char="○"/>
              <a:defRPr sz="3200"/>
            </a:lvl8pPr>
            <a:lvl9pPr marL="8229600" lvl="8" indent="-660400" rtl="0">
              <a:spcBef>
                <a:spcPts val="0"/>
              </a:spcBef>
              <a:spcAft>
                <a:spcPts val="0"/>
              </a:spcAft>
              <a:buSzPts val="1600"/>
              <a:buChar char="■"/>
              <a:defRPr sz="3200"/>
            </a:lvl9pPr>
          </a:lstStyle>
          <a:p>
            <a:endParaRPr/>
          </a:p>
        </p:txBody>
      </p:sp>
      <p:sp>
        <p:nvSpPr>
          <p:cNvPr id="388" name="Google Shape;388;p8"/>
          <p:cNvSpPr txBox="1">
            <a:spLocks noGrp="1"/>
          </p:cNvSpPr>
          <p:nvPr>
            <p:ph type="sldNum" idx="12"/>
          </p:nvPr>
        </p:nvSpPr>
        <p:spPr>
          <a:xfrm>
            <a:off x="17113568" y="9499702"/>
            <a:ext cx="1097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63223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1"/>
        <p:cNvGrpSpPr/>
        <p:nvPr/>
      </p:nvGrpSpPr>
      <p:grpSpPr>
        <a:xfrm>
          <a:off x="0" y="0"/>
          <a:ext cx="0" cy="0"/>
          <a:chOff x="0" y="0"/>
          <a:chExt cx="0" cy="0"/>
        </a:xfrm>
      </p:grpSpPr>
      <p:grpSp>
        <p:nvGrpSpPr>
          <p:cNvPr id="442" name="Google Shape;442;p10"/>
          <p:cNvGrpSpPr/>
          <p:nvPr/>
        </p:nvGrpSpPr>
        <p:grpSpPr>
          <a:xfrm>
            <a:off x="8567424" y="7713568"/>
            <a:ext cx="9720556" cy="2573460"/>
            <a:chOff x="4283712" y="3856784"/>
            <a:chExt cx="4860278" cy="1286730"/>
          </a:xfrm>
        </p:grpSpPr>
        <p:sp>
          <p:nvSpPr>
            <p:cNvPr id="443" name="Google Shape;443;p10"/>
            <p:cNvSpPr/>
            <p:nvPr/>
          </p:nvSpPr>
          <p:spPr>
            <a:xfrm rot="10800000">
              <a:off x="8536133" y="3856784"/>
              <a:ext cx="607856" cy="643388"/>
            </a:xfrm>
            <a:custGeom>
              <a:avLst/>
              <a:gdLst/>
              <a:ahLst/>
              <a:cxnLst/>
              <a:rect l="l" t="t" r="r" b="b"/>
              <a:pathLst>
                <a:path w="20427" h="20037" extrusionOk="0">
                  <a:moveTo>
                    <a:pt x="0" y="1"/>
                  </a:moveTo>
                  <a:lnTo>
                    <a:pt x="0" y="20037"/>
                  </a:lnTo>
                  <a:lnTo>
                    <a:pt x="20427" y="10047"/>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44" name="Google Shape;444;p10"/>
            <p:cNvSpPr/>
            <p:nvPr/>
          </p:nvSpPr>
          <p:spPr>
            <a:xfrm rot="10800000">
              <a:off x="7929943" y="4177563"/>
              <a:ext cx="606220" cy="643388"/>
            </a:xfrm>
            <a:custGeom>
              <a:avLst/>
              <a:gdLst/>
              <a:ahLst/>
              <a:cxnLst/>
              <a:rect l="l" t="t" r="r" b="b"/>
              <a:pathLst>
                <a:path w="20372" h="20037" extrusionOk="0">
                  <a:moveTo>
                    <a:pt x="1" y="1"/>
                  </a:moveTo>
                  <a:lnTo>
                    <a:pt x="1" y="20037"/>
                  </a:lnTo>
                  <a:lnTo>
                    <a:pt x="20372" y="9991"/>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45" name="Google Shape;445;p10"/>
            <p:cNvSpPr/>
            <p:nvPr/>
          </p:nvSpPr>
          <p:spPr>
            <a:xfrm rot="10800000">
              <a:off x="4892393" y="4499245"/>
              <a:ext cx="606220" cy="643388"/>
            </a:xfrm>
            <a:custGeom>
              <a:avLst/>
              <a:gdLst/>
              <a:ahLst/>
              <a:cxnLst/>
              <a:rect l="l" t="t" r="r" b="b"/>
              <a:pathLst>
                <a:path w="20372" h="20037" extrusionOk="0">
                  <a:moveTo>
                    <a:pt x="1" y="1"/>
                  </a:moveTo>
                  <a:lnTo>
                    <a:pt x="1" y="20037"/>
                  </a:lnTo>
                  <a:lnTo>
                    <a:pt x="20372" y="999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46" name="Google Shape;446;p10"/>
            <p:cNvSpPr/>
            <p:nvPr/>
          </p:nvSpPr>
          <p:spPr>
            <a:xfrm rot="10800000">
              <a:off x="8536133" y="4500140"/>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47" name="Google Shape;447;p10"/>
            <p:cNvSpPr/>
            <p:nvPr/>
          </p:nvSpPr>
          <p:spPr>
            <a:xfrm rot="10800000">
              <a:off x="7929943" y="4820919"/>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48" name="Google Shape;448;p10"/>
            <p:cNvSpPr/>
            <p:nvPr/>
          </p:nvSpPr>
          <p:spPr>
            <a:xfrm rot="10800000">
              <a:off x="7322087" y="4500140"/>
              <a:ext cx="607886" cy="643356"/>
            </a:xfrm>
            <a:custGeom>
              <a:avLst/>
              <a:gdLst/>
              <a:ahLst/>
              <a:cxnLst/>
              <a:rect l="l" t="t" r="r" b="b"/>
              <a:pathLst>
                <a:path w="20428" h="20036" extrusionOk="0">
                  <a:moveTo>
                    <a:pt x="1" y="0"/>
                  </a:moveTo>
                  <a:lnTo>
                    <a:pt x="1" y="20036"/>
                  </a:lnTo>
                  <a:lnTo>
                    <a:pt x="20427" y="10046"/>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49" name="Google Shape;449;p10"/>
            <p:cNvSpPr/>
            <p:nvPr/>
          </p:nvSpPr>
          <p:spPr>
            <a:xfrm rot="10800000">
              <a:off x="6714260" y="4820919"/>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50" name="Google Shape;450;p10"/>
            <p:cNvSpPr/>
            <p:nvPr/>
          </p:nvSpPr>
          <p:spPr>
            <a:xfrm rot="10800000">
              <a:off x="6106404" y="4500140"/>
              <a:ext cx="607886" cy="643356"/>
            </a:xfrm>
            <a:custGeom>
              <a:avLst/>
              <a:gdLst/>
              <a:ahLst/>
              <a:cxnLst/>
              <a:rect l="l" t="t" r="r" b="b"/>
              <a:pathLst>
                <a:path w="20428" h="20036" extrusionOk="0">
                  <a:moveTo>
                    <a:pt x="1" y="0"/>
                  </a:moveTo>
                  <a:lnTo>
                    <a:pt x="1" y="20036"/>
                  </a:lnTo>
                  <a:lnTo>
                    <a:pt x="20427" y="1004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51" name="Google Shape;451;p10"/>
            <p:cNvSpPr/>
            <p:nvPr/>
          </p:nvSpPr>
          <p:spPr>
            <a:xfrm rot="10800000">
              <a:off x="8536133" y="4177563"/>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52" name="Google Shape;452;p10"/>
            <p:cNvSpPr/>
            <p:nvPr/>
          </p:nvSpPr>
          <p:spPr>
            <a:xfrm rot="10800000">
              <a:off x="7929943" y="3856784"/>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53" name="Google Shape;453;p10"/>
            <p:cNvSpPr/>
            <p:nvPr/>
          </p:nvSpPr>
          <p:spPr>
            <a:xfrm rot="10800000">
              <a:off x="5498583" y="4499245"/>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54" name="Google Shape;454;p10"/>
            <p:cNvSpPr/>
            <p:nvPr/>
          </p:nvSpPr>
          <p:spPr>
            <a:xfrm rot="10800000">
              <a:off x="4892393" y="4178466"/>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55" name="Google Shape;455;p10"/>
            <p:cNvSpPr/>
            <p:nvPr/>
          </p:nvSpPr>
          <p:spPr>
            <a:xfrm rot="10800000">
              <a:off x="7321266" y="4183926"/>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56" name="Google Shape;456;p10"/>
            <p:cNvSpPr/>
            <p:nvPr/>
          </p:nvSpPr>
          <p:spPr>
            <a:xfrm rot="10800000">
              <a:off x="8536133" y="4820919"/>
              <a:ext cx="607856" cy="322577"/>
            </a:xfrm>
            <a:custGeom>
              <a:avLst/>
              <a:gdLst/>
              <a:ahLst/>
              <a:cxnLst/>
              <a:rect l="l" t="t" r="r" b="b"/>
              <a:pathLst>
                <a:path w="20427" h="10046" extrusionOk="0">
                  <a:moveTo>
                    <a:pt x="0" y="0"/>
                  </a:moveTo>
                  <a:lnTo>
                    <a:pt x="20427" y="10046"/>
                  </a:lnTo>
                  <a:lnTo>
                    <a:pt x="20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57" name="Google Shape;457;p10"/>
            <p:cNvSpPr/>
            <p:nvPr/>
          </p:nvSpPr>
          <p:spPr>
            <a:xfrm rot="10800000">
              <a:off x="7929943" y="4500140"/>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58" name="Google Shape;458;p10"/>
            <p:cNvSpPr/>
            <p:nvPr/>
          </p:nvSpPr>
          <p:spPr>
            <a:xfrm rot="10800000">
              <a:off x="7322087" y="4820919"/>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59" name="Google Shape;459;p10"/>
            <p:cNvSpPr/>
            <p:nvPr/>
          </p:nvSpPr>
          <p:spPr>
            <a:xfrm rot="10800000">
              <a:off x="4284531" y="4820919"/>
              <a:ext cx="607856" cy="322577"/>
            </a:xfrm>
            <a:custGeom>
              <a:avLst/>
              <a:gdLst/>
              <a:ahLst/>
              <a:cxnLst/>
              <a:rect l="l" t="t" r="r" b="b"/>
              <a:pathLst>
                <a:path w="20427" h="10046" extrusionOk="0">
                  <a:moveTo>
                    <a:pt x="0" y="0"/>
                  </a:moveTo>
                  <a:lnTo>
                    <a:pt x="0" y="10046"/>
                  </a:lnTo>
                  <a:lnTo>
                    <a:pt x="204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60" name="Google Shape;460;p10"/>
            <p:cNvSpPr/>
            <p:nvPr/>
          </p:nvSpPr>
          <p:spPr>
            <a:xfrm rot="10800000">
              <a:off x="4892387" y="4820919"/>
              <a:ext cx="607856" cy="322577"/>
            </a:xfrm>
            <a:custGeom>
              <a:avLst/>
              <a:gdLst/>
              <a:ahLst/>
              <a:cxnLst/>
              <a:rect l="l" t="t" r="r" b="b"/>
              <a:pathLst>
                <a:path w="20427" h="10046" extrusionOk="0">
                  <a:moveTo>
                    <a:pt x="0" y="0"/>
                  </a:moveTo>
                  <a:lnTo>
                    <a:pt x="20427" y="10046"/>
                  </a:lnTo>
                  <a:lnTo>
                    <a:pt x="20427"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61" name="Google Shape;461;p10"/>
            <p:cNvSpPr/>
            <p:nvPr/>
          </p:nvSpPr>
          <p:spPr>
            <a:xfrm rot="10800000">
              <a:off x="5500214" y="4820919"/>
              <a:ext cx="606220"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62" name="Google Shape;462;p10"/>
            <p:cNvSpPr/>
            <p:nvPr/>
          </p:nvSpPr>
          <p:spPr>
            <a:xfrm rot="10800000">
              <a:off x="6106404" y="4820919"/>
              <a:ext cx="607886" cy="322577"/>
            </a:xfrm>
            <a:custGeom>
              <a:avLst/>
              <a:gdLst/>
              <a:ahLst/>
              <a:cxnLst/>
              <a:rect l="l" t="t" r="r" b="b"/>
              <a:pathLst>
                <a:path w="20428" h="10046" extrusionOk="0">
                  <a:moveTo>
                    <a:pt x="1" y="0"/>
                  </a:moveTo>
                  <a:lnTo>
                    <a:pt x="20427" y="10046"/>
                  </a:lnTo>
                  <a:lnTo>
                    <a:pt x="20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63" name="Google Shape;463;p10"/>
            <p:cNvSpPr/>
            <p:nvPr/>
          </p:nvSpPr>
          <p:spPr>
            <a:xfrm rot="10800000" flipH="1">
              <a:off x="6713429" y="4183926"/>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64" name="Google Shape;464;p10"/>
            <p:cNvSpPr/>
            <p:nvPr/>
          </p:nvSpPr>
          <p:spPr>
            <a:xfrm rot="10800000">
              <a:off x="4283712" y="450012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sp>
        <p:nvSpPr>
          <p:cNvPr id="465" name="Google Shape;465;p10"/>
          <p:cNvSpPr txBox="1">
            <a:spLocks noGrp="1"/>
          </p:cNvSpPr>
          <p:nvPr>
            <p:ph type="body" idx="1"/>
          </p:nvPr>
        </p:nvSpPr>
        <p:spPr>
          <a:xfrm>
            <a:off x="914400" y="8203000"/>
            <a:ext cx="7079400" cy="1039200"/>
          </a:xfrm>
          <a:prstGeom prst="rect">
            <a:avLst/>
          </a:prstGeom>
        </p:spPr>
        <p:txBody>
          <a:bodyPr spcFirstLastPara="1" wrap="square" lIns="91425" tIns="91425" rIns="91425" bIns="91425" anchor="t" anchorCtr="0">
            <a:noAutofit/>
          </a:bodyPr>
          <a:lstStyle>
            <a:lvl1pPr marL="914400" lvl="0" indent="-457200">
              <a:spcBef>
                <a:spcPts val="720"/>
              </a:spcBef>
              <a:spcAft>
                <a:spcPts val="0"/>
              </a:spcAft>
              <a:buSzPts val="1600"/>
              <a:buNone/>
              <a:defRPr sz="3200"/>
            </a:lvl1pPr>
          </a:lstStyle>
          <a:p>
            <a:endParaRPr/>
          </a:p>
        </p:txBody>
      </p:sp>
      <p:sp>
        <p:nvSpPr>
          <p:cNvPr id="466" name="Google Shape;466;p10"/>
          <p:cNvSpPr txBox="1">
            <a:spLocks noGrp="1"/>
          </p:cNvSpPr>
          <p:nvPr>
            <p:ph type="sldNum" idx="12"/>
          </p:nvPr>
        </p:nvSpPr>
        <p:spPr>
          <a:xfrm>
            <a:off x="17095298" y="9499700"/>
            <a:ext cx="11154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467" name="Google Shape;467;p10"/>
          <p:cNvGrpSpPr/>
          <p:nvPr/>
        </p:nvGrpSpPr>
        <p:grpSpPr>
          <a:xfrm>
            <a:off x="1784" y="-21"/>
            <a:ext cx="10934560" cy="2575214"/>
            <a:chOff x="892" y="-11"/>
            <a:chExt cx="5467280" cy="1287607"/>
          </a:xfrm>
        </p:grpSpPr>
        <p:sp>
          <p:nvSpPr>
            <p:cNvPr id="468" name="Google Shape;468;p10"/>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69" name="Google Shape;469;p10"/>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70" name="Google Shape;470;p10"/>
            <p:cNvSpPr/>
            <p:nvPr/>
          </p:nvSpPr>
          <p:spPr>
            <a:xfrm>
              <a:off x="3646269" y="852"/>
              <a:ext cx="606220" cy="643388"/>
            </a:xfrm>
            <a:custGeom>
              <a:avLst/>
              <a:gdLst/>
              <a:ahLst/>
              <a:cxnLst/>
              <a:rect l="l" t="t" r="r" b="b"/>
              <a:pathLst>
                <a:path w="20372" h="20037" extrusionOk="0">
                  <a:moveTo>
                    <a:pt x="1" y="1"/>
                  </a:moveTo>
                  <a:lnTo>
                    <a:pt x="1" y="20037"/>
                  </a:lnTo>
                  <a:lnTo>
                    <a:pt x="20372" y="999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71" name="Google Shape;471;p10"/>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72" name="Google Shape;472;p10"/>
            <p:cNvSpPr/>
            <p:nvPr/>
          </p:nvSpPr>
          <p:spPr>
            <a:xfrm>
              <a:off x="4252459" y="321631"/>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73" name="Google Shape;473;p10"/>
            <p:cNvSpPr/>
            <p:nvPr/>
          </p:nvSpPr>
          <p:spPr>
            <a:xfrm>
              <a:off x="4860316" y="852"/>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74" name="Google Shape;474;p10"/>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75" name="Google Shape;475;p10"/>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76" name="Google Shape;476;p10"/>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77" name="Google Shape;477;p10"/>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78" name="Google Shape;478;p10"/>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79" name="Google Shape;479;p10"/>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80" name="Google Shape;480;p10"/>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81" name="Google Shape;481;p10"/>
            <p:cNvSpPr/>
            <p:nvPr/>
          </p:nvSpPr>
          <p:spPr>
            <a:xfrm>
              <a:off x="3038442" y="852"/>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82" name="Google Shape;482;p10"/>
            <p:cNvSpPr/>
            <p:nvPr/>
          </p:nvSpPr>
          <p:spPr>
            <a:xfrm>
              <a:off x="3646269" y="321631"/>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83" name="Google Shape;483;p10"/>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84" name="Google Shape;484;p10"/>
            <p:cNvSpPr/>
            <p:nvPr/>
          </p:nvSpPr>
          <p:spPr>
            <a:xfrm>
              <a:off x="4252459" y="852"/>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85" name="Google Shape;485;p10"/>
            <p:cNvSpPr/>
            <p:nvPr/>
          </p:nvSpPr>
          <p:spPr>
            <a:xfrm>
              <a:off x="4252459" y="644208"/>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86" name="Google Shape;486;p10"/>
            <p:cNvSpPr/>
            <p:nvPr/>
          </p:nvSpPr>
          <p:spPr>
            <a:xfrm>
              <a:off x="1822755" y="643321"/>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87" name="Google Shape;487;p10"/>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88" name="Google Shape;488;p10"/>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89" name="Google Shape;489;p10"/>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90" name="Google Shape;490;p10"/>
            <p:cNvSpPr/>
            <p:nvPr/>
          </p:nvSpPr>
          <p:spPr>
            <a:xfrm>
              <a:off x="4252495" y="-11"/>
              <a:ext cx="607856" cy="322577"/>
            </a:xfrm>
            <a:custGeom>
              <a:avLst/>
              <a:gdLst/>
              <a:ahLst/>
              <a:cxnLst/>
              <a:rect l="l" t="t" r="r" b="b"/>
              <a:pathLst>
                <a:path w="20427" h="10046" extrusionOk="0">
                  <a:moveTo>
                    <a:pt x="0" y="0"/>
                  </a:moveTo>
                  <a:lnTo>
                    <a:pt x="0" y="10046"/>
                  </a:lnTo>
                  <a:lnTo>
                    <a:pt x="204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91" name="Google Shape;491;p10"/>
            <p:cNvSpPr/>
            <p:nvPr/>
          </p:nvSpPr>
          <p:spPr>
            <a:xfrm>
              <a:off x="3644639" y="-11"/>
              <a:ext cx="607856" cy="322577"/>
            </a:xfrm>
            <a:custGeom>
              <a:avLst/>
              <a:gdLst/>
              <a:ahLst/>
              <a:cxnLst/>
              <a:rect l="l" t="t" r="r" b="b"/>
              <a:pathLst>
                <a:path w="20427" h="10046" extrusionOk="0">
                  <a:moveTo>
                    <a:pt x="0" y="0"/>
                  </a:moveTo>
                  <a:lnTo>
                    <a:pt x="20427" y="10046"/>
                  </a:lnTo>
                  <a:lnTo>
                    <a:pt x="20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92" name="Google Shape;492;p10"/>
            <p:cNvSpPr/>
            <p:nvPr/>
          </p:nvSpPr>
          <p:spPr>
            <a:xfrm>
              <a:off x="3038449" y="-11"/>
              <a:ext cx="606220"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93" name="Google Shape;493;p10"/>
            <p:cNvSpPr/>
            <p:nvPr/>
          </p:nvSpPr>
          <p:spPr>
            <a:xfrm>
              <a:off x="2430592" y="-11"/>
              <a:ext cx="607886" cy="322577"/>
            </a:xfrm>
            <a:custGeom>
              <a:avLst/>
              <a:gdLst/>
              <a:ahLst/>
              <a:cxnLst/>
              <a:rect l="l" t="t" r="r" b="b"/>
              <a:pathLst>
                <a:path w="20428" h="10046" extrusionOk="0">
                  <a:moveTo>
                    <a:pt x="1" y="0"/>
                  </a:moveTo>
                  <a:lnTo>
                    <a:pt x="20427" y="10046"/>
                  </a:lnTo>
                  <a:lnTo>
                    <a:pt x="20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94" name="Google Shape;494;p10"/>
            <p:cNvSpPr/>
            <p:nvPr/>
          </p:nvSpPr>
          <p:spPr>
            <a:xfrm>
              <a:off x="3037603" y="3216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495" name="Google Shape;495;p10"/>
            <p:cNvSpPr/>
            <p:nvPr/>
          </p:nvSpPr>
          <p:spPr>
            <a:xfrm flipH="1">
              <a:off x="2430592" y="643321"/>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spTree>
    <p:extLst>
      <p:ext uri="{BB962C8B-B14F-4D97-AF65-F5344CB8AC3E}">
        <p14:creationId xmlns:p14="http://schemas.microsoft.com/office/powerpoint/2010/main" val="3584051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07"/>
        <p:cNvGrpSpPr/>
        <p:nvPr/>
      </p:nvGrpSpPr>
      <p:grpSpPr>
        <a:xfrm>
          <a:off x="0" y="0"/>
          <a:ext cx="0" cy="0"/>
          <a:chOff x="0" y="0"/>
          <a:chExt cx="0" cy="0"/>
        </a:xfrm>
      </p:grpSpPr>
      <p:grpSp>
        <p:nvGrpSpPr>
          <p:cNvPr id="208" name="Google Shape;208;p5"/>
          <p:cNvGrpSpPr/>
          <p:nvPr/>
        </p:nvGrpSpPr>
        <p:grpSpPr>
          <a:xfrm>
            <a:off x="13428487" y="7720186"/>
            <a:ext cx="4859510" cy="2573424"/>
            <a:chOff x="6714243" y="3860093"/>
            <a:chExt cx="2429755" cy="1286712"/>
          </a:xfrm>
        </p:grpSpPr>
        <p:sp>
          <p:nvSpPr>
            <p:cNvPr id="209" name="Google Shape;209;p5"/>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10" name="Google Shape;210;p5"/>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11" name="Google Shape;211;p5"/>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12" name="Google Shape;212;p5"/>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13" name="Google Shape;213;p5"/>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14" name="Google Shape;214;p5"/>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15" name="Google Shape;215;p5"/>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16" name="Google Shape;216;p5"/>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17" name="Google Shape;217;p5"/>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18" name="Google Shape;218;p5"/>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19" name="Google Shape;219;p5"/>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20" name="Google Shape;220;p5"/>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221" name="Google Shape;221;p5"/>
          <p:cNvGrpSpPr/>
          <p:nvPr/>
        </p:nvGrpSpPr>
        <p:grpSpPr>
          <a:xfrm>
            <a:off x="1784" y="-21"/>
            <a:ext cx="6075172" cy="4505290"/>
            <a:chOff x="892" y="-11"/>
            <a:chExt cx="3037586" cy="2252645"/>
          </a:xfrm>
        </p:grpSpPr>
        <p:sp>
          <p:nvSpPr>
            <p:cNvPr id="222" name="Google Shape;222;p5"/>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23" name="Google Shape;223;p5"/>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24" name="Google Shape;224;p5"/>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25" name="Google Shape;225;p5"/>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26" name="Google Shape;226;p5"/>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27" name="Google Shape;227;p5"/>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28" name="Google Shape;228;p5"/>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29" name="Google Shape;229;p5"/>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30" name="Google Shape;230;p5"/>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31" name="Google Shape;231;p5"/>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32" name="Google Shape;232;p5"/>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33" name="Google Shape;233;p5"/>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34" name="Google Shape;234;p5"/>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35" name="Google Shape;235;p5"/>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36" name="Google Shape;236;p5"/>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37" name="Google Shape;237;p5"/>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38" name="Google Shape;238;p5"/>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39" name="Google Shape;239;p5"/>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40" name="Google Shape;240;p5"/>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41" name="Google Shape;241;p5"/>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42" name="Google Shape;242;p5"/>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43" name="Google Shape;243;p5"/>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244" name="Google Shape;244;p5"/>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sp>
        <p:nvSpPr>
          <p:cNvPr id="245" name="Google Shape;245;p5"/>
          <p:cNvSpPr txBox="1">
            <a:spLocks noGrp="1"/>
          </p:cNvSpPr>
          <p:nvPr>
            <p:ph type="title"/>
          </p:nvPr>
        </p:nvSpPr>
        <p:spPr>
          <a:xfrm>
            <a:off x="2640050" y="1733050"/>
            <a:ext cx="12911400" cy="1336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46" name="Google Shape;246;p5"/>
          <p:cNvSpPr txBox="1">
            <a:spLocks noGrp="1"/>
          </p:cNvSpPr>
          <p:nvPr>
            <p:ph type="body" idx="1"/>
          </p:nvPr>
        </p:nvSpPr>
        <p:spPr>
          <a:xfrm>
            <a:off x="2640050" y="3226548"/>
            <a:ext cx="12911400" cy="5805000"/>
          </a:xfrm>
          <a:prstGeom prst="rect">
            <a:avLst/>
          </a:prstGeom>
        </p:spPr>
        <p:txBody>
          <a:bodyPr spcFirstLastPara="1" wrap="square" lIns="91425" tIns="91425" rIns="91425" bIns="91425" anchor="t" anchorCtr="0">
            <a:noAutofit/>
          </a:bodyPr>
          <a:lstStyle>
            <a:lvl1pPr marL="914400" lvl="0" indent="-736600">
              <a:spcBef>
                <a:spcPts val="1200"/>
              </a:spcBef>
              <a:spcAft>
                <a:spcPts val="0"/>
              </a:spcAft>
              <a:buSzPts val="2200"/>
              <a:buChar char="◂"/>
              <a:defRPr/>
            </a:lvl1pPr>
            <a:lvl2pPr marL="1828800" lvl="1" indent="-736600">
              <a:spcBef>
                <a:spcPts val="0"/>
              </a:spcBef>
              <a:spcAft>
                <a:spcPts val="0"/>
              </a:spcAft>
              <a:buSzPts val="2200"/>
              <a:buChar char="◂"/>
              <a:defRPr/>
            </a:lvl2pPr>
            <a:lvl3pPr marL="2743200" lvl="2" indent="-736600">
              <a:spcBef>
                <a:spcPts val="0"/>
              </a:spcBef>
              <a:spcAft>
                <a:spcPts val="0"/>
              </a:spcAft>
              <a:buSzPts val="2200"/>
              <a:buChar char="◂"/>
              <a:defRPr/>
            </a:lvl3pPr>
            <a:lvl4pPr marL="3657600" lvl="3" indent="-736600">
              <a:spcBef>
                <a:spcPts val="0"/>
              </a:spcBef>
              <a:spcAft>
                <a:spcPts val="0"/>
              </a:spcAft>
              <a:buSzPts val="2200"/>
              <a:buChar char="◂"/>
              <a:defRPr/>
            </a:lvl4pPr>
            <a:lvl5pPr marL="4572000" lvl="4" indent="-736600">
              <a:spcBef>
                <a:spcPts val="0"/>
              </a:spcBef>
              <a:spcAft>
                <a:spcPts val="0"/>
              </a:spcAft>
              <a:buSzPts val="2200"/>
              <a:buChar char="○"/>
              <a:defRPr/>
            </a:lvl5pPr>
            <a:lvl6pPr marL="5486400" lvl="5" indent="-736600">
              <a:spcBef>
                <a:spcPts val="0"/>
              </a:spcBef>
              <a:spcAft>
                <a:spcPts val="0"/>
              </a:spcAft>
              <a:buSzPts val="2200"/>
              <a:buChar char="■"/>
              <a:defRPr/>
            </a:lvl6pPr>
            <a:lvl7pPr marL="6400800" lvl="6" indent="-736600">
              <a:spcBef>
                <a:spcPts val="0"/>
              </a:spcBef>
              <a:spcAft>
                <a:spcPts val="0"/>
              </a:spcAft>
              <a:buSzPts val="2200"/>
              <a:buChar char="●"/>
              <a:defRPr/>
            </a:lvl7pPr>
            <a:lvl8pPr marL="7315200" lvl="7" indent="-736600">
              <a:spcBef>
                <a:spcPts val="0"/>
              </a:spcBef>
              <a:spcAft>
                <a:spcPts val="0"/>
              </a:spcAft>
              <a:buSzPts val="2200"/>
              <a:buChar char="○"/>
              <a:defRPr/>
            </a:lvl8pPr>
            <a:lvl9pPr marL="8229600" lvl="8" indent="-736600">
              <a:spcBef>
                <a:spcPts val="0"/>
              </a:spcBef>
              <a:spcAft>
                <a:spcPts val="0"/>
              </a:spcAft>
              <a:buSzPts val="2200"/>
              <a:buChar char="■"/>
              <a:defRPr/>
            </a:lvl9pPr>
          </a:lstStyle>
          <a:p>
            <a:endParaRPr/>
          </a:p>
        </p:txBody>
      </p:sp>
      <p:sp>
        <p:nvSpPr>
          <p:cNvPr id="247" name="Google Shape;247;p5"/>
          <p:cNvSpPr txBox="1">
            <a:spLocks noGrp="1"/>
          </p:cNvSpPr>
          <p:nvPr>
            <p:ph type="sldNum" idx="12"/>
          </p:nvPr>
        </p:nvSpPr>
        <p:spPr>
          <a:xfrm>
            <a:off x="17095300" y="9499700"/>
            <a:ext cx="1116000" cy="787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13067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mailto:pratyushprasad150101@gmail.com" TargetMode="External"/><Relationship Id="rId2" Type="http://schemas.openxmlformats.org/officeDocument/2006/relationships/hyperlink" Target="mailto:prasadpratyush2323@outlook.com"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amanullahasraf/covid19-pneumonia-normal-chest-xray-pa-dataset" TargetMode="External"/><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hyperlink" Target="https://www.kaggle.com/datasets/prashant268/chest-xray-covid19-pneumoni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1B1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543050" cy="154305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5" name="Group 5"/>
          <p:cNvGrpSpPr/>
          <p:nvPr/>
        </p:nvGrpSpPr>
        <p:grpSpPr>
          <a:xfrm>
            <a:off x="0" y="1452637"/>
            <a:ext cx="1543050" cy="1633463"/>
            <a:chOff x="0" y="-47625"/>
            <a:chExt cx="812800" cy="860425"/>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a:ln>
              <a:noFill/>
            </a:ln>
          </p:spPr>
        </p:sp>
        <p:sp>
          <p:nvSpPr>
            <p:cNvPr id="7" name="TextBox 7"/>
            <p:cNvSpPr txBox="1"/>
            <p:nvPr/>
          </p:nvSpPr>
          <p:spPr>
            <a:xfrm>
              <a:off x="0" y="-47625"/>
              <a:ext cx="812800" cy="860425"/>
            </a:xfrm>
            <a:prstGeom prst="rect">
              <a:avLst/>
            </a:prstGeom>
            <a:ln>
              <a:noFill/>
            </a:ln>
          </p:spPr>
          <p:txBody>
            <a:bodyPr lIns="50800" tIns="50800" rIns="50800" bIns="50800" rtlCol="0" anchor="ctr"/>
            <a:lstStyle/>
            <a:p>
              <a:pPr algn="ctr">
                <a:lnSpc>
                  <a:spcPts val="3262"/>
                </a:lnSpc>
              </a:pPr>
              <a:endParaRPr/>
            </a:p>
          </p:txBody>
        </p:sp>
      </p:grpSp>
      <p:grpSp>
        <p:nvGrpSpPr>
          <p:cNvPr id="8" name="Group 8"/>
          <p:cNvGrpSpPr/>
          <p:nvPr/>
        </p:nvGrpSpPr>
        <p:grpSpPr>
          <a:xfrm>
            <a:off x="0" y="3086100"/>
            <a:ext cx="1543050" cy="154305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FFE8"/>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11" name="Group 11"/>
          <p:cNvGrpSpPr/>
          <p:nvPr/>
        </p:nvGrpSpPr>
        <p:grpSpPr>
          <a:xfrm>
            <a:off x="1543050" y="0"/>
            <a:ext cx="1543050" cy="1543050"/>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a:ln>
              <a:noFill/>
            </a:ln>
          </p:spPr>
        </p:sp>
        <p:sp>
          <p:nvSpPr>
            <p:cNvPr id="13" name="TextBox 13"/>
            <p:cNvSpPr txBox="1"/>
            <p:nvPr/>
          </p:nvSpPr>
          <p:spPr>
            <a:xfrm>
              <a:off x="0" y="-47625"/>
              <a:ext cx="812800" cy="860425"/>
            </a:xfrm>
            <a:prstGeom prst="rect">
              <a:avLst/>
            </a:prstGeom>
            <a:ln>
              <a:noFill/>
            </a:ln>
          </p:spPr>
          <p:txBody>
            <a:bodyPr lIns="50800" tIns="50800" rIns="50800" bIns="50800" rtlCol="0" anchor="ctr"/>
            <a:lstStyle/>
            <a:p>
              <a:pPr algn="ctr">
                <a:lnSpc>
                  <a:spcPts val="3262"/>
                </a:lnSpc>
              </a:pPr>
              <a:endParaRPr/>
            </a:p>
          </p:txBody>
        </p:sp>
      </p:grpSp>
      <p:grpSp>
        <p:nvGrpSpPr>
          <p:cNvPr id="14" name="Group 14"/>
          <p:cNvGrpSpPr/>
          <p:nvPr/>
        </p:nvGrpSpPr>
        <p:grpSpPr>
          <a:xfrm>
            <a:off x="3086100" y="0"/>
            <a:ext cx="1543050" cy="1543050"/>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FFE8"/>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17" name="Group 17"/>
          <p:cNvGrpSpPr/>
          <p:nvPr/>
        </p:nvGrpSpPr>
        <p:grpSpPr>
          <a:xfrm>
            <a:off x="4629150" y="0"/>
            <a:ext cx="13658850" cy="1543050"/>
            <a:chOff x="0" y="0"/>
            <a:chExt cx="7194785" cy="812800"/>
          </a:xfrm>
        </p:grpSpPr>
        <p:sp>
          <p:nvSpPr>
            <p:cNvPr id="18" name="Freeform 18"/>
            <p:cNvSpPr/>
            <p:nvPr/>
          </p:nvSpPr>
          <p:spPr>
            <a:xfrm>
              <a:off x="0" y="0"/>
              <a:ext cx="7194785" cy="812800"/>
            </a:xfrm>
            <a:custGeom>
              <a:avLst/>
              <a:gdLst/>
              <a:ahLst/>
              <a:cxnLst/>
              <a:rect l="l" t="t" r="r" b="b"/>
              <a:pathLst>
                <a:path w="7194785" h="812800">
                  <a:moveTo>
                    <a:pt x="0" y="0"/>
                  </a:moveTo>
                  <a:lnTo>
                    <a:pt x="7194785" y="0"/>
                  </a:lnTo>
                  <a:lnTo>
                    <a:pt x="7194785" y="812800"/>
                  </a:lnTo>
                  <a:lnTo>
                    <a:pt x="0" y="812800"/>
                  </a:lnTo>
                  <a:close/>
                </a:path>
              </a:pathLst>
            </a:custGeom>
            <a:solidFill>
              <a:srgbClr val="F4CEE4"/>
            </a:solidFill>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20" name="Group 20"/>
          <p:cNvGrpSpPr/>
          <p:nvPr/>
        </p:nvGrpSpPr>
        <p:grpSpPr>
          <a:xfrm>
            <a:off x="0" y="8743950"/>
            <a:ext cx="13677900" cy="1543050"/>
            <a:chOff x="0" y="0"/>
            <a:chExt cx="7204820" cy="812800"/>
          </a:xfrm>
        </p:grpSpPr>
        <p:sp>
          <p:nvSpPr>
            <p:cNvPr id="21" name="Freeform 21"/>
            <p:cNvSpPr/>
            <p:nvPr/>
          </p:nvSpPr>
          <p:spPr>
            <a:xfrm>
              <a:off x="0" y="0"/>
              <a:ext cx="7204820" cy="812800"/>
            </a:xfrm>
            <a:custGeom>
              <a:avLst/>
              <a:gdLst/>
              <a:ahLst/>
              <a:cxnLst/>
              <a:rect l="l" t="t" r="r" b="b"/>
              <a:pathLst>
                <a:path w="7204820" h="812800">
                  <a:moveTo>
                    <a:pt x="0" y="0"/>
                  </a:moveTo>
                  <a:lnTo>
                    <a:pt x="7204820" y="0"/>
                  </a:lnTo>
                  <a:lnTo>
                    <a:pt x="7204820" y="812800"/>
                  </a:lnTo>
                  <a:lnTo>
                    <a:pt x="0" y="812800"/>
                  </a:lnTo>
                  <a:close/>
                </a:path>
              </a:pathLst>
            </a:custGeom>
            <a:solidFill>
              <a:srgbClr val="F4CEE4"/>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23" name="Group 23"/>
          <p:cNvGrpSpPr/>
          <p:nvPr/>
        </p:nvGrpSpPr>
        <p:grpSpPr>
          <a:xfrm>
            <a:off x="16744950" y="8743950"/>
            <a:ext cx="1543050" cy="1543050"/>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26" name="Group 26"/>
          <p:cNvGrpSpPr/>
          <p:nvPr/>
        </p:nvGrpSpPr>
        <p:grpSpPr>
          <a:xfrm>
            <a:off x="15182850" y="8743950"/>
            <a:ext cx="1571624" cy="1543050"/>
            <a:chOff x="0" y="0"/>
            <a:chExt cx="812800" cy="812800"/>
          </a:xfrm>
        </p:grpSpPr>
        <p:sp>
          <p:nvSpPr>
            <p:cNvPr id="27" name="Freeform 2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a:ln>
              <a:noFill/>
            </a:ln>
          </p:spPr>
        </p:sp>
        <p:sp>
          <p:nvSpPr>
            <p:cNvPr id="28" name="TextBox 28"/>
            <p:cNvSpPr txBox="1"/>
            <p:nvPr/>
          </p:nvSpPr>
          <p:spPr>
            <a:xfrm>
              <a:off x="0" y="-47625"/>
              <a:ext cx="812800" cy="860425"/>
            </a:xfrm>
            <a:prstGeom prst="rect">
              <a:avLst/>
            </a:prstGeom>
            <a:ln>
              <a:noFill/>
            </a:ln>
          </p:spPr>
          <p:txBody>
            <a:bodyPr lIns="50800" tIns="50800" rIns="50800" bIns="50800" rtlCol="0" anchor="ctr"/>
            <a:lstStyle/>
            <a:p>
              <a:pPr algn="ctr">
                <a:lnSpc>
                  <a:spcPts val="3262"/>
                </a:lnSpc>
              </a:pPr>
              <a:endParaRPr/>
            </a:p>
          </p:txBody>
        </p:sp>
      </p:grpSp>
      <p:grpSp>
        <p:nvGrpSpPr>
          <p:cNvPr id="29" name="Group 29"/>
          <p:cNvGrpSpPr/>
          <p:nvPr/>
        </p:nvGrpSpPr>
        <p:grpSpPr>
          <a:xfrm>
            <a:off x="15211425" y="7200900"/>
            <a:ext cx="1543050" cy="1543050"/>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FFE8"/>
            </a:solidFill>
          </p:spPr>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32" name="Group 32"/>
          <p:cNvGrpSpPr/>
          <p:nvPr/>
        </p:nvGrpSpPr>
        <p:grpSpPr>
          <a:xfrm>
            <a:off x="13677900" y="8743950"/>
            <a:ext cx="1533525" cy="1543050"/>
            <a:chOff x="0" y="0"/>
            <a:chExt cx="807783" cy="812800"/>
          </a:xfrm>
        </p:grpSpPr>
        <p:sp>
          <p:nvSpPr>
            <p:cNvPr id="33" name="Freeform 33"/>
            <p:cNvSpPr/>
            <p:nvPr/>
          </p:nvSpPr>
          <p:spPr>
            <a:xfrm>
              <a:off x="0" y="0"/>
              <a:ext cx="807783" cy="812800"/>
            </a:xfrm>
            <a:custGeom>
              <a:avLst/>
              <a:gdLst/>
              <a:ahLst/>
              <a:cxnLst/>
              <a:rect l="l" t="t" r="r" b="b"/>
              <a:pathLst>
                <a:path w="807783" h="812800">
                  <a:moveTo>
                    <a:pt x="0" y="0"/>
                  </a:moveTo>
                  <a:lnTo>
                    <a:pt x="807783" y="0"/>
                  </a:lnTo>
                  <a:lnTo>
                    <a:pt x="807783" y="812800"/>
                  </a:lnTo>
                  <a:lnTo>
                    <a:pt x="0" y="812800"/>
                  </a:lnTo>
                  <a:close/>
                </a:path>
              </a:pathLst>
            </a:custGeom>
            <a:solidFill>
              <a:srgbClr val="E9FFE8"/>
            </a:solidFill>
          </p:spPr>
        </p:sp>
        <p:sp>
          <p:nvSpPr>
            <p:cNvPr id="34" name="TextBox 34"/>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35" name="Group 35"/>
          <p:cNvGrpSpPr/>
          <p:nvPr/>
        </p:nvGrpSpPr>
        <p:grpSpPr>
          <a:xfrm>
            <a:off x="16744950" y="7200900"/>
            <a:ext cx="1543050" cy="1543050"/>
            <a:chOff x="0" y="0"/>
            <a:chExt cx="812800" cy="812800"/>
          </a:xfrm>
        </p:grpSpPr>
        <p:sp>
          <p:nvSpPr>
            <p:cNvPr id="36" name="Freeform 3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a:ln>
              <a:noFill/>
            </a:ln>
          </p:spPr>
        </p:sp>
        <p:sp>
          <p:nvSpPr>
            <p:cNvPr id="37" name="TextBox 37"/>
            <p:cNvSpPr txBox="1"/>
            <p:nvPr/>
          </p:nvSpPr>
          <p:spPr>
            <a:xfrm>
              <a:off x="0" y="-47625"/>
              <a:ext cx="812800" cy="860425"/>
            </a:xfrm>
            <a:prstGeom prst="rect">
              <a:avLst/>
            </a:prstGeom>
            <a:ln>
              <a:noFill/>
            </a:ln>
          </p:spPr>
          <p:txBody>
            <a:bodyPr lIns="50800" tIns="50800" rIns="50800" bIns="50800" rtlCol="0" anchor="ctr"/>
            <a:lstStyle/>
            <a:p>
              <a:pPr algn="ctr">
                <a:lnSpc>
                  <a:spcPts val="3262"/>
                </a:lnSpc>
              </a:pPr>
              <a:endParaRPr/>
            </a:p>
          </p:txBody>
        </p:sp>
      </p:grpSp>
      <p:grpSp>
        <p:nvGrpSpPr>
          <p:cNvPr id="38" name="Group 38"/>
          <p:cNvGrpSpPr/>
          <p:nvPr/>
        </p:nvGrpSpPr>
        <p:grpSpPr>
          <a:xfrm>
            <a:off x="16744950" y="5657850"/>
            <a:ext cx="1543050" cy="1543050"/>
            <a:chOff x="0" y="0"/>
            <a:chExt cx="812800" cy="812800"/>
          </a:xfrm>
        </p:grpSpPr>
        <p:sp>
          <p:nvSpPr>
            <p:cNvPr id="39" name="Freeform 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FFE8"/>
            </a:solidFill>
          </p:spPr>
        </p:sp>
        <p:sp>
          <p:nvSpPr>
            <p:cNvPr id="40" name="TextBox 40"/>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41" name="Group 41"/>
          <p:cNvGrpSpPr/>
          <p:nvPr/>
        </p:nvGrpSpPr>
        <p:grpSpPr>
          <a:xfrm>
            <a:off x="1543050" y="1543050"/>
            <a:ext cx="1543050" cy="1543050"/>
            <a:chOff x="0" y="0"/>
            <a:chExt cx="812800" cy="812800"/>
          </a:xfrm>
        </p:grpSpPr>
        <p:sp>
          <p:nvSpPr>
            <p:cNvPr id="42" name="Freeform 4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FFE8"/>
            </a:solidFill>
          </p:spPr>
        </p:sp>
        <p:sp>
          <p:nvSpPr>
            <p:cNvPr id="43" name="TextBox 43"/>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sp>
        <p:nvSpPr>
          <p:cNvPr id="44" name="TextBox 44"/>
          <p:cNvSpPr txBox="1"/>
          <p:nvPr/>
        </p:nvSpPr>
        <p:spPr>
          <a:xfrm>
            <a:off x="1668780" y="3106143"/>
            <a:ext cx="15269877" cy="4038350"/>
          </a:xfrm>
          <a:prstGeom prst="rect">
            <a:avLst/>
          </a:prstGeom>
        </p:spPr>
        <p:txBody>
          <a:bodyPr wrap="square" lIns="0" tIns="0" rIns="0" bIns="0" rtlCol="0" anchor="t">
            <a:spAutoFit/>
          </a:bodyPr>
          <a:lstStyle/>
          <a:p>
            <a:pPr algn="ctr">
              <a:lnSpc>
                <a:spcPts val="10725"/>
              </a:lnSpc>
            </a:pPr>
            <a:r>
              <a:rPr lang="en-US" sz="8000" spc="975" dirty="0">
                <a:latin typeface="Open Sans Extra Bold" panose="020B0604020202020204" charset="0"/>
              </a:rPr>
              <a:t>CHEST X-RAY COVID-19 IMAGE CLASSIFICATION WITH DEEP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75" name="Google Shape;775;p29"/>
          <p:cNvSpPr txBox="1">
            <a:spLocks noGrp="1"/>
          </p:cNvSpPr>
          <p:nvPr>
            <p:ph type="sldNum" idx="12"/>
          </p:nvPr>
        </p:nvSpPr>
        <p:spPr>
          <a:xfrm>
            <a:off x="17113568" y="9499702"/>
            <a:ext cx="1097400" cy="787200"/>
          </a:xfrm>
          <a:prstGeom prst="rect">
            <a:avLst/>
          </a:prstGeom>
        </p:spPr>
        <p:txBody>
          <a:bodyPr spcFirstLastPara="1" vert="horz" wrap="square" lIns="182850" tIns="182850" rIns="182850" bIns="182850" rtlCol="0" anchor="ctr" anchorCtr="0">
            <a:noAutofit/>
          </a:bodyPr>
          <a:lstStyle/>
          <a:p>
            <a:fld id="{00000000-1234-1234-1234-123412341234}" type="slidenum">
              <a:rPr lang="en"/>
              <a:pPr/>
              <a:t>10</a:t>
            </a:fld>
            <a:endParaRPr/>
          </a:p>
        </p:txBody>
      </p:sp>
      <p:sp>
        <p:nvSpPr>
          <p:cNvPr id="2" name="TextBox 8">
            <a:extLst>
              <a:ext uri="{FF2B5EF4-FFF2-40B4-BE49-F238E27FC236}">
                <a16:creationId xmlns:a16="http://schemas.microsoft.com/office/drawing/2014/main" id="{CAFEE462-9612-D9AE-FCBC-411A2F0C8DDE}"/>
              </a:ext>
            </a:extLst>
          </p:cNvPr>
          <p:cNvSpPr txBox="1"/>
          <p:nvPr/>
        </p:nvSpPr>
        <p:spPr>
          <a:xfrm>
            <a:off x="990600" y="647700"/>
            <a:ext cx="12115800" cy="2574936"/>
          </a:xfrm>
          <a:prstGeom prst="rect">
            <a:avLst/>
          </a:prstGeom>
        </p:spPr>
        <p:txBody>
          <a:bodyPr wrap="square" lIns="0" tIns="0" rIns="0" bIns="0" rtlCol="0" anchor="t">
            <a:spAutoFit/>
          </a:bodyPr>
          <a:lstStyle/>
          <a:p>
            <a:pPr marL="0" lvl="0" indent="0" algn="ctr">
              <a:lnSpc>
                <a:spcPts val="10500"/>
              </a:lnSpc>
              <a:spcBef>
                <a:spcPct val="0"/>
              </a:spcBef>
            </a:pPr>
            <a:r>
              <a:rPr lang="en-US" sz="6600" u="none" dirty="0">
                <a:solidFill>
                  <a:srgbClr val="000000"/>
                </a:solidFill>
                <a:latin typeface="Open Sans Extra Bold" panose="020B0604020202020204" charset="0"/>
              </a:rPr>
              <a:t>STEP 3</a:t>
            </a:r>
          </a:p>
          <a:p>
            <a:pPr marL="0" lvl="0" indent="0" algn="ctr">
              <a:lnSpc>
                <a:spcPts val="10500"/>
              </a:lnSpc>
              <a:spcBef>
                <a:spcPct val="0"/>
              </a:spcBef>
            </a:pPr>
            <a:r>
              <a:rPr lang="en-US" sz="6600" u="none" dirty="0">
                <a:solidFill>
                  <a:srgbClr val="000000"/>
                </a:solidFill>
                <a:latin typeface="Open Sans Extra Bold" panose="020B0604020202020204" charset="0"/>
              </a:rPr>
              <a:t>MAKING THE MODEL</a:t>
            </a:r>
          </a:p>
        </p:txBody>
      </p:sp>
      <p:pic>
        <p:nvPicPr>
          <p:cNvPr id="16" name="Picture 15">
            <a:extLst>
              <a:ext uri="{FF2B5EF4-FFF2-40B4-BE49-F238E27FC236}">
                <a16:creationId xmlns:a16="http://schemas.microsoft.com/office/drawing/2014/main" id="{0782043D-F4F1-0B09-585E-CF62131C72BD}"/>
              </a:ext>
            </a:extLst>
          </p:cNvPr>
          <p:cNvPicPr>
            <a:picLocks noChangeAspect="1"/>
          </p:cNvPicPr>
          <p:nvPr/>
        </p:nvPicPr>
        <p:blipFill>
          <a:blip r:embed="rId3"/>
          <a:stretch>
            <a:fillRect/>
          </a:stretch>
        </p:blipFill>
        <p:spPr>
          <a:xfrm>
            <a:off x="1656883" y="3306456"/>
            <a:ext cx="10783234" cy="7978831"/>
          </a:xfrm>
          <a:prstGeom prst="rect">
            <a:avLst/>
          </a:prstGeom>
        </p:spPr>
      </p:pic>
      <p:pic>
        <p:nvPicPr>
          <p:cNvPr id="18" name="Picture 17">
            <a:extLst>
              <a:ext uri="{FF2B5EF4-FFF2-40B4-BE49-F238E27FC236}">
                <a16:creationId xmlns:a16="http://schemas.microsoft.com/office/drawing/2014/main" id="{20D0E04F-ACFF-C3D3-B6AA-948B3863B180}"/>
              </a:ext>
            </a:extLst>
          </p:cNvPr>
          <p:cNvPicPr>
            <a:picLocks noChangeAspect="1"/>
          </p:cNvPicPr>
          <p:nvPr/>
        </p:nvPicPr>
        <p:blipFill>
          <a:blip r:embed="rId4"/>
          <a:stretch>
            <a:fillRect/>
          </a:stretch>
        </p:blipFill>
        <p:spPr>
          <a:xfrm>
            <a:off x="7018020" y="5417378"/>
            <a:ext cx="5021580" cy="3756986"/>
          </a:xfrm>
          <a:prstGeom prst="rect">
            <a:avLst/>
          </a:prstGeom>
        </p:spPr>
      </p:pic>
      <p:sp>
        <p:nvSpPr>
          <p:cNvPr id="19" name="TextBox 10">
            <a:extLst>
              <a:ext uri="{FF2B5EF4-FFF2-40B4-BE49-F238E27FC236}">
                <a16:creationId xmlns:a16="http://schemas.microsoft.com/office/drawing/2014/main" id="{4B51377C-E5BB-6E10-004F-F8DF4018F3DB}"/>
              </a:ext>
            </a:extLst>
          </p:cNvPr>
          <p:cNvSpPr txBox="1"/>
          <p:nvPr/>
        </p:nvSpPr>
        <p:spPr>
          <a:xfrm>
            <a:off x="7461174" y="5372100"/>
            <a:ext cx="4610101" cy="2943498"/>
          </a:xfrm>
          <a:prstGeom prst="rect">
            <a:avLst/>
          </a:prstGeom>
        </p:spPr>
        <p:txBody>
          <a:bodyPr wrap="square" lIns="0" tIns="0" rIns="0" bIns="0" rtlCol="0" anchor="t">
            <a:spAutoFit/>
          </a:bodyPr>
          <a:lstStyle/>
          <a:p>
            <a:pPr marL="457200" lvl="0" indent="-457200" algn="ctr">
              <a:lnSpc>
                <a:spcPts val="2940"/>
              </a:lnSpc>
              <a:spcBef>
                <a:spcPct val="0"/>
              </a:spcBef>
              <a:buAutoNum type="arabicPeriod"/>
            </a:pPr>
            <a:r>
              <a:rPr lang="en-US" sz="2100" b="1" u="none" dirty="0">
                <a:solidFill>
                  <a:srgbClr val="000000"/>
                </a:solidFill>
                <a:effectLst>
                  <a:outerShdw blurRad="38100" dist="38100" dir="2700000" algn="tl">
                    <a:srgbClr val="000000">
                      <a:alpha val="43137"/>
                    </a:srgbClr>
                  </a:outerShdw>
                </a:effectLst>
                <a:latin typeface="Open Sans"/>
              </a:rPr>
              <a:t>Multi Layer Perceptron Model</a:t>
            </a:r>
          </a:p>
          <a:p>
            <a:pPr marL="457200" lvl="0" indent="-457200" algn="ctr">
              <a:lnSpc>
                <a:spcPts val="2940"/>
              </a:lnSpc>
              <a:spcBef>
                <a:spcPct val="0"/>
              </a:spcBef>
              <a:buAutoNum type="arabicPeriod"/>
            </a:pPr>
            <a:endParaRPr lang="en-US" sz="2100" b="1" dirty="0">
              <a:solidFill>
                <a:srgbClr val="000000"/>
              </a:solidFill>
              <a:effectLst>
                <a:outerShdw blurRad="38100" dist="38100" dir="2700000" algn="tl">
                  <a:srgbClr val="000000">
                    <a:alpha val="43137"/>
                  </a:srgbClr>
                </a:outerShdw>
              </a:effectLst>
              <a:latin typeface="Open Sans"/>
            </a:endParaRPr>
          </a:p>
          <a:p>
            <a:pPr marL="457200" lvl="0" indent="-457200" algn="ctr">
              <a:lnSpc>
                <a:spcPts val="2940"/>
              </a:lnSpc>
              <a:spcBef>
                <a:spcPct val="0"/>
              </a:spcBef>
              <a:buAutoNum type="arabicPeriod"/>
            </a:pPr>
            <a:r>
              <a:rPr lang="en-US" sz="2100" b="1" u="none" dirty="0">
                <a:solidFill>
                  <a:srgbClr val="000000"/>
                </a:solidFill>
                <a:effectLst>
                  <a:outerShdw blurRad="38100" dist="38100" dir="2700000" algn="tl">
                    <a:srgbClr val="000000">
                      <a:alpha val="43137"/>
                    </a:srgbClr>
                  </a:outerShdw>
                </a:effectLst>
                <a:latin typeface="Open Sans"/>
              </a:rPr>
              <a:t>Convolutional Neural Network Model</a:t>
            </a:r>
          </a:p>
          <a:p>
            <a:pPr marL="457200" lvl="0" indent="-457200" algn="ctr">
              <a:lnSpc>
                <a:spcPts val="2940"/>
              </a:lnSpc>
              <a:spcBef>
                <a:spcPct val="0"/>
              </a:spcBef>
              <a:buAutoNum type="arabicPeriod"/>
            </a:pPr>
            <a:endParaRPr lang="en-US" sz="2100" b="1" dirty="0">
              <a:solidFill>
                <a:srgbClr val="000000"/>
              </a:solidFill>
              <a:effectLst>
                <a:outerShdw blurRad="38100" dist="38100" dir="2700000" algn="tl">
                  <a:srgbClr val="000000">
                    <a:alpha val="43137"/>
                  </a:srgbClr>
                </a:outerShdw>
              </a:effectLst>
              <a:latin typeface="Open Sans"/>
            </a:endParaRPr>
          </a:p>
          <a:p>
            <a:pPr marL="457200" lvl="0" indent="-457200" algn="ctr">
              <a:lnSpc>
                <a:spcPts val="2940"/>
              </a:lnSpc>
              <a:spcBef>
                <a:spcPct val="0"/>
              </a:spcBef>
              <a:buAutoNum type="arabicPeriod"/>
            </a:pPr>
            <a:r>
              <a:rPr lang="en-US" sz="2100" b="1" u="none" dirty="0">
                <a:solidFill>
                  <a:srgbClr val="000000"/>
                </a:solidFill>
                <a:effectLst>
                  <a:outerShdw blurRad="38100" dist="38100" dir="2700000" algn="tl">
                    <a:srgbClr val="000000">
                      <a:alpha val="43137"/>
                    </a:srgbClr>
                  </a:outerShdw>
                </a:effectLst>
                <a:latin typeface="Open Sans"/>
              </a:rPr>
              <a:t>Transfer Learning with </a:t>
            </a:r>
            <a:r>
              <a:rPr lang="en-US" sz="2100" b="1" u="none" dirty="0" err="1">
                <a:solidFill>
                  <a:srgbClr val="000000"/>
                </a:solidFill>
                <a:effectLst>
                  <a:outerShdw blurRad="38100" dist="38100" dir="2700000" algn="tl">
                    <a:srgbClr val="000000">
                      <a:alpha val="43137"/>
                    </a:srgbClr>
                  </a:outerShdw>
                </a:effectLst>
                <a:latin typeface="Open Sans"/>
              </a:rPr>
              <a:t>AlexNet</a:t>
            </a:r>
            <a:r>
              <a:rPr lang="en-US" sz="2100" b="1" u="none" dirty="0">
                <a:solidFill>
                  <a:srgbClr val="000000"/>
                </a:solidFill>
                <a:effectLst>
                  <a:outerShdw blurRad="38100" dist="38100" dir="2700000" algn="tl">
                    <a:srgbClr val="000000">
                      <a:alpha val="43137"/>
                    </a:srgbClr>
                  </a:outerShdw>
                </a:effectLst>
                <a:latin typeface="Open Sans"/>
              </a:rPr>
              <a:t>, Vgg-19, GoogleNet, </a:t>
            </a:r>
            <a:r>
              <a:rPr lang="en-US" sz="2100" b="1" u="none" dirty="0" err="1">
                <a:solidFill>
                  <a:srgbClr val="000000"/>
                </a:solidFill>
                <a:effectLst>
                  <a:outerShdw blurRad="38100" dist="38100" dir="2700000" algn="tl">
                    <a:srgbClr val="000000">
                      <a:alpha val="43137"/>
                    </a:srgbClr>
                  </a:outerShdw>
                </a:effectLst>
                <a:latin typeface="Open Sans"/>
              </a:rPr>
              <a:t>ResNet</a:t>
            </a:r>
            <a:r>
              <a:rPr lang="en-US" sz="2100" b="1" u="none" dirty="0">
                <a:solidFill>
                  <a:srgbClr val="000000"/>
                </a:solidFill>
                <a:effectLst>
                  <a:outerShdw blurRad="38100" dist="38100" dir="2700000" algn="tl">
                    <a:srgbClr val="000000">
                      <a:alpha val="43137"/>
                    </a:srgbClr>
                  </a:outerShdw>
                </a:effectLst>
                <a:latin typeface="Open Sans"/>
              </a:rPr>
              <a:t>, </a:t>
            </a:r>
            <a:r>
              <a:rPr lang="en-US" sz="2100" b="1" u="none" dirty="0" err="1">
                <a:solidFill>
                  <a:srgbClr val="000000"/>
                </a:solidFill>
                <a:effectLst>
                  <a:outerShdw blurRad="38100" dist="38100" dir="2700000" algn="tl">
                    <a:srgbClr val="000000">
                      <a:alpha val="43137"/>
                    </a:srgbClr>
                  </a:outerShdw>
                </a:effectLst>
                <a:latin typeface="Open Sans"/>
              </a:rPr>
              <a:t>Zf</a:t>
            </a:r>
            <a:r>
              <a:rPr lang="en-US" sz="2100" b="1" u="none" dirty="0">
                <a:solidFill>
                  <a:srgbClr val="000000"/>
                </a:solidFill>
                <a:effectLst>
                  <a:outerShdw blurRad="38100" dist="38100" dir="2700000" algn="tl">
                    <a:srgbClr val="000000">
                      <a:alpha val="43137"/>
                    </a:srgbClr>
                  </a:outerShdw>
                </a:effectLst>
                <a:latin typeface="Open Sans"/>
              </a:rPr>
              <a:t>-Net CNN model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18" name="Picture 17">
            <a:extLst>
              <a:ext uri="{FF2B5EF4-FFF2-40B4-BE49-F238E27FC236}">
                <a16:creationId xmlns:a16="http://schemas.microsoft.com/office/drawing/2014/main" id="{2C59D6CB-BCF6-E0FE-5BB8-210730D07AD9}"/>
              </a:ext>
            </a:extLst>
          </p:cNvPr>
          <p:cNvPicPr>
            <a:picLocks noChangeAspect="1"/>
          </p:cNvPicPr>
          <p:nvPr/>
        </p:nvPicPr>
        <p:blipFill>
          <a:blip r:embed="rId3"/>
          <a:stretch>
            <a:fillRect/>
          </a:stretch>
        </p:blipFill>
        <p:spPr>
          <a:xfrm>
            <a:off x="2324100" y="2287588"/>
            <a:ext cx="13639800" cy="7672388"/>
          </a:xfrm>
          <a:prstGeom prst="rect">
            <a:avLst/>
          </a:prstGeom>
        </p:spPr>
      </p:pic>
      <p:sp>
        <p:nvSpPr>
          <p:cNvPr id="799" name="Google Shape;799;p31"/>
          <p:cNvSpPr txBox="1">
            <a:spLocks noGrp="1"/>
          </p:cNvSpPr>
          <p:nvPr>
            <p:ph type="sldNum" idx="12"/>
          </p:nvPr>
        </p:nvSpPr>
        <p:spPr>
          <a:xfrm>
            <a:off x="17113568" y="9499702"/>
            <a:ext cx="1097400" cy="787200"/>
          </a:xfrm>
          <a:prstGeom prst="rect">
            <a:avLst/>
          </a:prstGeom>
        </p:spPr>
        <p:txBody>
          <a:bodyPr spcFirstLastPara="1" vert="horz" wrap="square" lIns="182850" tIns="182850" rIns="182850" bIns="182850" rtlCol="0" anchor="ctr" anchorCtr="0">
            <a:noAutofit/>
          </a:bodyPr>
          <a:lstStyle/>
          <a:p>
            <a:fld id="{00000000-1234-1234-1234-123412341234}" type="slidenum">
              <a:rPr lang="en"/>
              <a:pPr/>
              <a:t>11</a:t>
            </a:fld>
            <a:endParaRPr/>
          </a:p>
        </p:txBody>
      </p:sp>
      <p:sp>
        <p:nvSpPr>
          <p:cNvPr id="16" name="TextBox 8">
            <a:extLst>
              <a:ext uri="{FF2B5EF4-FFF2-40B4-BE49-F238E27FC236}">
                <a16:creationId xmlns:a16="http://schemas.microsoft.com/office/drawing/2014/main" id="{E8F37FD3-AF01-0CBE-5D93-07391993EBAC}"/>
              </a:ext>
            </a:extLst>
          </p:cNvPr>
          <p:cNvSpPr txBox="1">
            <a:spLocks noGrp="1"/>
          </p:cNvSpPr>
          <p:nvPr>
            <p:ph type="title"/>
          </p:nvPr>
        </p:nvSpPr>
        <p:spPr>
          <a:xfrm>
            <a:off x="2640050" y="952500"/>
            <a:ext cx="12911137" cy="1335088"/>
          </a:xfrm>
          <a:prstGeom prst="rect">
            <a:avLst/>
          </a:prstGeom>
        </p:spPr>
        <p:txBody>
          <a:bodyPr wrap="square" lIns="0" tIns="0" rIns="0" bIns="0" rtlCol="0" anchor="t">
            <a:spAutoFit/>
          </a:bodyPr>
          <a:lstStyle/>
          <a:p>
            <a:pPr marL="0" lvl="0" indent="0" algn="ctr">
              <a:lnSpc>
                <a:spcPts val="10500"/>
              </a:lnSpc>
              <a:spcBef>
                <a:spcPct val="0"/>
              </a:spcBef>
            </a:pPr>
            <a:r>
              <a:rPr lang="en-US" sz="6600" u="none" dirty="0">
                <a:solidFill>
                  <a:srgbClr val="000000"/>
                </a:solidFill>
                <a:latin typeface="Open Sans Extra Bold" panose="020B0604020202020204" charset="0"/>
              </a:rPr>
              <a:t>MULTI-LAYER PERCEPTRON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6" name="Picture 5">
            <a:extLst>
              <a:ext uri="{FF2B5EF4-FFF2-40B4-BE49-F238E27FC236}">
                <a16:creationId xmlns:a16="http://schemas.microsoft.com/office/drawing/2014/main" id="{84C68592-34AF-5739-ED57-1A2AA3D224C9}"/>
              </a:ext>
            </a:extLst>
          </p:cNvPr>
          <p:cNvPicPr>
            <a:picLocks noChangeAspect="1"/>
          </p:cNvPicPr>
          <p:nvPr/>
        </p:nvPicPr>
        <p:blipFill>
          <a:blip r:embed="rId3"/>
          <a:stretch>
            <a:fillRect/>
          </a:stretch>
        </p:blipFill>
        <p:spPr>
          <a:xfrm>
            <a:off x="1524000" y="1767800"/>
            <a:ext cx="15240000" cy="6751399"/>
          </a:xfrm>
          <a:prstGeom prst="rect">
            <a:avLst/>
          </a:prstGeom>
        </p:spPr>
      </p:pic>
      <p:sp>
        <p:nvSpPr>
          <p:cNvPr id="808" name="Google Shape;808;p32"/>
          <p:cNvSpPr txBox="1">
            <a:spLocks noGrp="1"/>
          </p:cNvSpPr>
          <p:nvPr>
            <p:ph type="sldNum" idx="12"/>
          </p:nvPr>
        </p:nvSpPr>
        <p:spPr>
          <a:xfrm>
            <a:off x="17095298" y="9499700"/>
            <a:ext cx="1115400" cy="787200"/>
          </a:xfrm>
          <a:prstGeom prst="rect">
            <a:avLst/>
          </a:prstGeom>
        </p:spPr>
        <p:txBody>
          <a:bodyPr spcFirstLastPara="1" vert="horz" wrap="square" lIns="182850" tIns="182850" rIns="182850" bIns="182850" rtlCol="0" anchor="ctr" anchorCtr="0">
            <a:noAutofit/>
          </a:bodyPr>
          <a:lstStyle/>
          <a:p>
            <a:fld id="{00000000-1234-1234-1234-123412341234}" type="slidenum">
              <a:rPr lang="en"/>
              <a:pPr/>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8" name="Google Shape;808;p32"/>
          <p:cNvSpPr txBox="1">
            <a:spLocks noGrp="1"/>
          </p:cNvSpPr>
          <p:nvPr>
            <p:ph type="sldNum" idx="12"/>
          </p:nvPr>
        </p:nvSpPr>
        <p:spPr>
          <a:xfrm>
            <a:off x="17095298" y="9499700"/>
            <a:ext cx="1115400" cy="787200"/>
          </a:xfrm>
          <a:prstGeom prst="rect">
            <a:avLst/>
          </a:prstGeom>
        </p:spPr>
        <p:txBody>
          <a:bodyPr spcFirstLastPara="1" vert="horz" wrap="square" lIns="182850" tIns="182850" rIns="182850" bIns="182850" rtlCol="0" anchor="ctr" anchorCtr="0">
            <a:noAutofit/>
          </a:bodyPr>
          <a:lstStyle/>
          <a:p>
            <a:fld id="{00000000-1234-1234-1234-123412341234}" type="slidenum">
              <a:rPr lang="en"/>
              <a:pPr/>
              <a:t>13</a:t>
            </a:fld>
            <a:endParaRPr/>
          </a:p>
        </p:txBody>
      </p:sp>
      <p:pic>
        <p:nvPicPr>
          <p:cNvPr id="2" name="Picture 1">
            <a:extLst>
              <a:ext uri="{FF2B5EF4-FFF2-40B4-BE49-F238E27FC236}">
                <a16:creationId xmlns:a16="http://schemas.microsoft.com/office/drawing/2014/main" id="{F43E1344-E834-B659-8B3D-8D5AC3C19AEA}"/>
              </a:ext>
            </a:extLst>
          </p:cNvPr>
          <p:cNvPicPr>
            <a:picLocks noChangeAspect="1"/>
          </p:cNvPicPr>
          <p:nvPr/>
        </p:nvPicPr>
        <p:blipFill>
          <a:blip r:embed="rId3"/>
          <a:stretch>
            <a:fillRect/>
          </a:stretch>
        </p:blipFill>
        <p:spPr>
          <a:xfrm>
            <a:off x="2895600" y="2650471"/>
            <a:ext cx="12496800" cy="4986057"/>
          </a:xfrm>
          <a:prstGeom prst="rect">
            <a:avLst/>
          </a:prstGeom>
        </p:spPr>
      </p:pic>
      <p:grpSp>
        <p:nvGrpSpPr>
          <p:cNvPr id="3" name="Group 11">
            <a:extLst>
              <a:ext uri="{FF2B5EF4-FFF2-40B4-BE49-F238E27FC236}">
                <a16:creationId xmlns:a16="http://schemas.microsoft.com/office/drawing/2014/main" id="{3F406053-3533-9B09-6D0F-450BB3EA33CC}"/>
              </a:ext>
            </a:extLst>
          </p:cNvPr>
          <p:cNvGrpSpPr/>
          <p:nvPr/>
        </p:nvGrpSpPr>
        <p:grpSpPr>
          <a:xfrm>
            <a:off x="0" y="7636528"/>
            <a:ext cx="8458200" cy="2650472"/>
            <a:chOff x="0" y="0"/>
            <a:chExt cx="812800" cy="812800"/>
          </a:xfrm>
        </p:grpSpPr>
        <p:sp>
          <p:nvSpPr>
            <p:cNvPr id="4" name="Freeform 12">
              <a:extLst>
                <a:ext uri="{FF2B5EF4-FFF2-40B4-BE49-F238E27FC236}">
                  <a16:creationId xmlns:a16="http://schemas.microsoft.com/office/drawing/2014/main" id="{9504443F-BA9C-08A2-1F34-B011554718E2}"/>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5" name="TextBox 13">
              <a:extLst>
                <a:ext uri="{FF2B5EF4-FFF2-40B4-BE49-F238E27FC236}">
                  <a16:creationId xmlns:a16="http://schemas.microsoft.com/office/drawing/2014/main" id="{E93147E3-A33A-16E3-D467-E37D31C174FF}"/>
                </a:ext>
              </a:extLst>
            </p:cNvPr>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sp>
        <p:nvSpPr>
          <p:cNvPr id="7" name="TextBox 33">
            <a:extLst>
              <a:ext uri="{FF2B5EF4-FFF2-40B4-BE49-F238E27FC236}">
                <a16:creationId xmlns:a16="http://schemas.microsoft.com/office/drawing/2014/main" id="{134E9877-09DC-2233-8D3C-09AF1D242FD1}"/>
              </a:ext>
            </a:extLst>
          </p:cNvPr>
          <p:cNvSpPr txBox="1"/>
          <p:nvPr/>
        </p:nvSpPr>
        <p:spPr>
          <a:xfrm>
            <a:off x="0" y="8241470"/>
            <a:ext cx="8458200" cy="1258230"/>
          </a:xfrm>
          <a:prstGeom prst="rect">
            <a:avLst/>
          </a:prstGeom>
        </p:spPr>
        <p:txBody>
          <a:bodyPr wrap="square" lIns="0" tIns="0" rIns="0" bIns="0" rtlCol="0" anchor="t">
            <a:spAutoFit/>
          </a:bodyPr>
          <a:lstStyle/>
          <a:p>
            <a:pPr marL="0" lvl="0" indent="0" algn="ctr">
              <a:lnSpc>
                <a:spcPts val="10500"/>
              </a:lnSpc>
              <a:spcBef>
                <a:spcPct val="0"/>
              </a:spcBef>
            </a:pPr>
            <a:r>
              <a:rPr lang="en-US" sz="7500" dirty="0" err="1">
                <a:solidFill>
                  <a:srgbClr val="FFFFFF"/>
                </a:solidFill>
                <a:latin typeface="Open Sans Extra Bold" panose="020B0604020202020204" charset="0"/>
              </a:rPr>
              <a:t>AlexNet</a:t>
            </a:r>
            <a:endParaRPr lang="en-US" sz="7500" u="none" dirty="0">
              <a:solidFill>
                <a:srgbClr val="FFFFFF"/>
              </a:solidFill>
              <a:latin typeface="Open Sans Extra Bold" panose="020B0604020202020204" charset="0"/>
            </a:endParaRPr>
          </a:p>
        </p:txBody>
      </p:sp>
    </p:spTree>
    <p:extLst>
      <p:ext uri="{BB962C8B-B14F-4D97-AF65-F5344CB8AC3E}">
        <p14:creationId xmlns:p14="http://schemas.microsoft.com/office/powerpoint/2010/main" val="1811409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8" name="Picture 7">
            <a:extLst>
              <a:ext uri="{FF2B5EF4-FFF2-40B4-BE49-F238E27FC236}">
                <a16:creationId xmlns:a16="http://schemas.microsoft.com/office/drawing/2014/main" id="{D83604AB-69FF-B60C-5E25-B2552E08AB39}"/>
              </a:ext>
            </a:extLst>
          </p:cNvPr>
          <p:cNvPicPr>
            <a:picLocks noChangeAspect="1"/>
          </p:cNvPicPr>
          <p:nvPr/>
        </p:nvPicPr>
        <p:blipFill>
          <a:blip r:embed="rId3"/>
          <a:stretch>
            <a:fillRect/>
          </a:stretch>
        </p:blipFill>
        <p:spPr>
          <a:xfrm>
            <a:off x="2314404" y="2157168"/>
            <a:ext cx="13659192" cy="5479360"/>
          </a:xfrm>
          <a:prstGeom prst="rect">
            <a:avLst/>
          </a:prstGeom>
        </p:spPr>
      </p:pic>
      <p:sp>
        <p:nvSpPr>
          <p:cNvPr id="808" name="Google Shape;808;p32"/>
          <p:cNvSpPr txBox="1">
            <a:spLocks noGrp="1"/>
          </p:cNvSpPr>
          <p:nvPr>
            <p:ph type="sldNum" idx="12"/>
          </p:nvPr>
        </p:nvSpPr>
        <p:spPr>
          <a:xfrm>
            <a:off x="17095298" y="9499700"/>
            <a:ext cx="1115400" cy="787200"/>
          </a:xfrm>
          <a:prstGeom prst="rect">
            <a:avLst/>
          </a:prstGeom>
        </p:spPr>
        <p:txBody>
          <a:bodyPr spcFirstLastPara="1" vert="horz" wrap="square" lIns="182850" tIns="182850" rIns="182850" bIns="182850" rtlCol="0" anchor="ctr" anchorCtr="0">
            <a:noAutofit/>
          </a:bodyPr>
          <a:lstStyle/>
          <a:p>
            <a:fld id="{00000000-1234-1234-1234-123412341234}" type="slidenum">
              <a:rPr lang="en"/>
              <a:pPr/>
              <a:t>14</a:t>
            </a:fld>
            <a:endParaRPr/>
          </a:p>
        </p:txBody>
      </p:sp>
      <p:grpSp>
        <p:nvGrpSpPr>
          <p:cNvPr id="3" name="Group 11">
            <a:extLst>
              <a:ext uri="{FF2B5EF4-FFF2-40B4-BE49-F238E27FC236}">
                <a16:creationId xmlns:a16="http://schemas.microsoft.com/office/drawing/2014/main" id="{3F406053-3533-9B09-6D0F-450BB3EA33CC}"/>
              </a:ext>
            </a:extLst>
          </p:cNvPr>
          <p:cNvGrpSpPr/>
          <p:nvPr/>
        </p:nvGrpSpPr>
        <p:grpSpPr>
          <a:xfrm>
            <a:off x="0" y="7636528"/>
            <a:ext cx="8458200" cy="2650472"/>
            <a:chOff x="0" y="0"/>
            <a:chExt cx="812800" cy="812800"/>
          </a:xfrm>
        </p:grpSpPr>
        <p:sp>
          <p:nvSpPr>
            <p:cNvPr id="4" name="Freeform 12">
              <a:extLst>
                <a:ext uri="{FF2B5EF4-FFF2-40B4-BE49-F238E27FC236}">
                  <a16:creationId xmlns:a16="http://schemas.microsoft.com/office/drawing/2014/main" id="{9504443F-BA9C-08A2-1F34-B011554718E2}"/>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5" name="TextBox 13">
              <a:extLst>
                <a:ext uri="{FF2B5EF4-FFF2-40B4-BE49-F238E27FC236}">
                  <a16:creationId xmlns:a16="http://schemas.microsoft.com/office/drawing/2014/main" id="{E93147E3-A33A-16E3-D467-E37D31C174FF}"/>
                </a:ext>
              </a:extLst>
            </p:cNvPr>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sp>
        <p:nvSpPr>
          <p:cNvPr id="7" name="TextBox 33">
            <a:extLst>
              <a:ext uri="{FF2B5EF4-FFF2-40B4-BE49-F238E27FC236}">
                <a16:creationId xmlns:a16="http://schemas.microsoft.com/office/drawing/2014/main" id="{134E9877-09DC-2233-8D3C-09AF1D242FD1}"/>
              </a:ext>
            </a:extLst>
          </p:cNvPr>
          <p:cNvSpPr txBox="1"/>
          <p:nvPr/>
        </p:nvSpPr>
        <p:spPr>
          <a:xfrm>
            <a:off x="0" y="8241470"/>
            <a:ext cx="8458200" cy="1258230"/>
          </a:xfrm>
          <a:prstGeom prst="rect">
            <a:avLst/>
          </a:prstGeom>
        </p:spPr>
        <p:txBody>
          <a:bodyPr wrap="square" lIns="0" tIns="0" rIns="0" bIns="0" rtlCol="0" anchor="t">
            <a:spAutoFit/>
          </a:bodyPr>
          <a:lstStyle/>
          <a:p>
            <a:pPr marL="0" lvl="0" indent="0" algn="ctr">
              <a:lnSpc>
                <a:spcPts val="10500"/>
              </a:lnSpc>
              <a:spcBef>
                <a:spcPct val="0"/>
              </a:spcBef>
            </a:pPr>
            <a:r>
              <a:rPr lang="en-US" sz="7500" dirty="0">
                <a:solidFill>
                  <a:srgbClr val="FFFFFF"/>
                </a:solidFill>
                <a:latin typeface="Open Sans Extra Bold" panose="020B0604020202020204" charset="0"/>
              </a:rPr>
              <a:t>ZfNet</a:t>
            </a:r>
            <a:endParaRPr lang="en-US" sz="7500" u="none" dirty="0">
              <a:solidFill>
                <a:srgbClr val="FFFFFF"/>
              </a:solidFill>
              <a:latin typeface="Open Sans Extra Bold" panose="020B0604020202020204" charset="0"/>
            </a:endParaRPr>
          </a:p>
        </p:txBody>
      </p:sp>
    </p:spTree>
    <p:extLst>
      <p:ext uri="{BB962C8B-B14F-4D97-AF65-F5344CB8AC3E}">
        <p14:creationId xmlns:p14="http://schemas.microsoft.com/office/powerpoint/2010/main" val="2872090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8" name="Google Shape;808;p32"/>
          <p:cNvSpPr txBox="1">
            <a:spLocks noGrp="1"/>
          </p:cNvSpPr>
          <p:nvPr>
            <p:ph type="sldNum" idx="12"/>
          </p:nvPr>
        </p:nvSpPr>
        <p:spPr>
          <a:xfrm>
            <a:off x="17095298" y="9499700"/>
            <a:ext cx="1115400" cy="787200"/>
          </a:xfrm>
          <a:prstGeom prst="rect">
            <a:avLst/>
          </a:prstGeom>
        </p:spPr>
        <p:txBody>
          <a:bodyPr spcFirstLastPara="1" vert="horz" wrap="square" lIns="182850" tIns="182850" rIns="182850" bIns="182850" rtlCol="0" anchor="ctr" anchorCtr="0">
            <a:noAutofit/>
          </a:bodyPr>
          <a:lstStyle/>
          <a:p>
            <a:fld id="{00000000-1234-1234-1234-123412341234}" type="slidenum">
              <a:rPr lang="en"/>
              <a:pPr/>
              <a:t>15</a:t>
            </a:fld>
            <a:endParaRPr/>
          </a:p>
        </p:txBody>
      </p:sp>
      <p:grpSp>
        <p:nvGrpSpPr>
          <p:cNvPr id="3" name="Group 11">
            <a:extLst>
              <a:ext uri="{FF2B5EF4-FFF2-40B4-BE49-F238E27FC236}">
                <a16:creationId xmlns:a16="http://schemas.microsoft.com/office/drawing/2014/main" id="{3F406053-3533-9B09-6D0F-450BB3EA33CC}"/>
              </a:ext>
            </a:extLst>
          </p:cNvPr>
          <p:cNvGrpSpPr/>
          <p:nvPr/>
        </p:nvGrpSpPr>
        <p:grpSpPr>
          <a:xfrm>
            <a:off x="0" y="7636528"/>
            <a:ext cx="8458200" cy="2650472"/>
            <a:chOff x="0" y="0"/>
            <a:chExt cx="812800" cy="812800"/>
          </a:xfrm>
        </p:grpSpPr>
        <p:sp>
          <p:nvSpPr>
            <p:cNvPr id="4" name="Freeform 12">
              <a:extLst>
                <a:ext uri="{FF2B5EF4-FFF2-40B4-BE49-F238E27FC236}">
                  <a16:creationId xmlns:a16="http://schemas.microsoft.com/office/drawing/2014/main" id="{9504443F-BA9C-08A2-1F34-B011554718E2}"/>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5" name="TextBox 13">
              <a:extLst>
                <a:ext uri="{FF2B5EF4-FFF2-40B4-BE49-F238E27FC236}">
                  <a16:creationId xmlns:a16="http://schemas.microsoft.com/office/drawing/2014/main" id="{E93147E3-A33A-16E3-D467-E37D31C174FF}"/>
                </a:ext>
              </a:extLst>
            </p:cNvPr>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sp>
        <p:nvSpPr>
          <p:cNvPr id="7" name="TextBox 33">
            <a:extLst>
              <a:ext uri="{FF2B5EF4-FFF2-40B4-BE49-F238E27FC236}">
                <a16:creationId xmlns:a16="http://schemas.microsoft.com/office/drawing/2014/main" id="{134E9877-09DC-2233-8D3C-09AF1D242FD1}"/>
              </a:ext>
            </a:extLst>
          </p:cNvPr>
          <p:cNvSpPr txBox="1"/>
          <p:nvPr/>
        </p:nvSpPr>
        <p:spPr>
          <a:xfrm>
            <a:off x="0" y="8241470"/>
            <a:ext cx="8458200" cy="1258230"/>
          </a:xfrm>
          <a:prstGeom prst="rect">
            <a:avLst/>
          </a:prstGeom>
        </p:spPr>
        <p:txBody>
          <a:bodyPr wrap="square" lIns="0" tIns="0" rIns="0" bIns="0" rtlCol="0" anchor="t">
            <a:spAutoFit/>
          </a:bodyPr>
          <a:lstStyle/>
          <a:p>
            <a:pPr marL="0" lvl="0" indent="0" algn="ctr">
              <a:lnSpc>
                <a:spcPts val="10500"/>
              </a:lnSpc>
              <a:spcBef>
                <a:spcPct val="0"/>
              </a:spcBef>
            </a:pPr>
            <a:r>
              <a:rPr lang="en-US" sz="7500" dirty="0">
                <a:solidFill>
                  <a:srgbClr val="FFFFFF"/>
                </a:solidFill>
                <a:latin typeface="Open Sans Extra Bold" panose="020B0604020202020204" charset="0"/>
              </a:rPr>
              <a:t>GoogleNet</a:t>
            </a:r>
            <a:endParaRPr lang="en-US" sz="7500" u="none" dirty="0">
              <a:solidFill>
                <a:srgbClr val="FFFFFF"/>
              </a:solidFill>
              <a:latin typeface="Open Sans Extra Bold" panose="020B0604020202020204" charset="0"/>
            </a:endParaRPr>
          </a:p>
        </p:txBody>
      </p:sp>
      <p:pic>
        <p:nvPicPr>
          <p:cNvPr id="8" name="Picture 7">
            <a:extLst>
              <a:ext uri="{FF2B5EF4-FFF2-40B4-BE49-F238E27FC236}">
                <a16:creationId xmlns:a16="http://schemas.microsoft.com/office/drawing/2014/main" id="{C3E5D5B0-BE40-7E02-6932-980A449E9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94226"/>
            <a:ext cx="18288000" cy="4098547"/>
          </a:xfrm>
          <a:prstGeom prst="rect">
            <a:avLst/>
          </a:prstGeom>
        </p:spPr>
      </p:pic>
    </p:spTree>
    <p:extLst>
      <p:ext uri="{BB962C8B-B14F-4D97-AF65-F5344CB8AC3E}">
        <p14:creationId xmlns:p14="http://schemas.microsoft.com/office/powerpoint/2010/main" val="3076255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8" name="Google Shape;808;p32"/>
          <p:cNvSpPr txBox="1">
            <a:spLocks noGrp="1"/>
          </p:cNvSpPr>
          <p:nvPr>
            <p:ph type="sldNum" idx="12"/>
          </p:nvPr>
        </p:nvSpPr>
        <p:spPr>
          <a:xfrm>
            <a:off x="17095298" y="9499700"/>
            <a:ext cx="1115400" cy="787200"/>
          </a:xfrm>
          <a:prstGeom prst="rect">
            <a:avLst/>
          </a:prstGeom>
        </p:spPr>
        <p:txBody>
          <a:bodyPr spcFirstLastPara="1" vert="horz" wrap="square" lIns="182850" tIns="182850" rIns="182850" bIns="182850" rtlCol="0" anchor="ctr" anchorCtr="0">
            <a:noAutofit/>
          </a:bodyPr>
          <a:lstStyle/>
          <a:p>
            <a:fld id="{00000000-1234-1234-1234-123412341234}" type="slidenum">
              <a:rPr lang="en"/>
              <a:pPr/>
              <a:t>16</a:t>
            </a:fld>
            <a:endParaRPr/>
          </a:p>
        </p:txBody>
      </p:sp>
      <p:grpSp>
        <p:nvGrpSpPr>
          <p:cNvPr id="3" name="Group 11">
            <a:extLst>
              <a:ext uri="{FF2B5EF4-FFF2-40B4-BE49-F238E27FC236}">
                <a16:creationId xmlns:a16="http://schemas.microsoft.com/office/drawing/2014/main" id="{3F406053-3533-9B09-6D0F-450BB3EA33CC}"/>
              </a:ext>
            </a:extLst>
          </p:cNvPr>
          <p:cNvGrpSpPr/>
          <p:nvPr/>
        </p:nvGrpSpPr>
        <p:grpSpPr>
          <a:xfrm>
            <a:off x="0" y="7636528"/>
            <a:ext cx="8458200" cy="2650472"/>
            <a:chOff x="0" y="0"/>
            <a:chExt cx="812800" cy="812800"/>
          </a:xfrm>
        </p:grpSpPr>
        <p:sp>
          <p:nvSpPr>
            <p:cNvPr id="4" name="Freeform 12">
              <a:extLst>
                <a:ext uri="{FF2B5EF4-FFF2-40B4-BE49-F238E27FC236}">
                  <a16:creationId xmlns:a16="http://schemas.microsoft.com/office/drawing/2014/main" id="{9504443F-BA9C-08A2-1F34-B011554718E2}"/>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5" name="TextBox 13">
              <a:extLst>
                <a:ext uri="{FF2B5EF4-FFF2-40B4-BE49-F238E27FC236}">
                  <a16:creationId xmlns:a16="http://schemas.microsoft.com/office/drawing/2014/main" id="{E93147E3-A33A-16E3-D467-E37D31C174FF}"/>
                </a:ext>
              </a:extLst>
            </p:cNvPr>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sp>
        <p:nvSpPr>
          <p:cNvPr id="7" name="TextBox 33">
            <a:extLst>
              <a:ext uri="{FF2B5EF4-FFF2-40B4-BE49-F238E27FC236}">
                <a16:creationId xmlns:a16="http://schemas.microsoft.com/office/drawing/2014/main" id="{134E9877-09DC-2233-8D3C-09AF1D242FD1}"/>
              </a:ext>
            </a:extLst>
          </p:cNvPr>
          <p:cNvSpPr txBox="1"/>
          <p:nvPr/>
        </p:nvSpPr>
        <p:spPr>
          <a:xfrm>
            <a:off x="0" y="8241470"/>
            <a:ext cx="8458200" cy="1258230"/>
          </a:xfrm>
          <a:prstGeom prst="rect">
            <a:avLst/>
          </a:prstGeom>
        </p:spPr>
        <p:txBody>
          <a:bodyPr wrap="square" lIns="0" tIns="0" rIns="0" bIns="0" rtlCol="0" anchor="t">
            <a:spAutoFit/>
          </a:bodyPr>
          <a:lstStyle/>
          <a:p>
            <a:pPr marL="0" lvl="0" indent="0" algn="ctr">
              <a:lnSpc>
                <a:spcPts val="10500"/>
              </a:lnSpc>
              <a:spcBef>
                <a:spcPct val="0"/>
              </a:spcBef>
            </a:pPr>
            <a:r>
              <a:rPr lang="en-US" sz="7500" dirty="0">
                <a:solidFill>
                  <a:srgbClr val="FFFFFF"/>
                </a:solidFill>
                <a:latin typeface="Open Sans Extra Bold" panose="020B0604020202020204" charset="0"/>
              </a:rPr>
              <a:t>ResNet-50</a:t>
            </a:r>
            <a:endParaRPr lang="en-US" sz="7500" u="none" dirty="0">
              <a:solidFill>
                <a:srgbClr val="FFFFFF"/>
              </a:solidFill>
              <a:latin typeface="Open Sans Extra Bold" panose="020B0604020202020204" charset="0"/>
            </a:endParaRPr>
          </a:p>
        </p:txBody>
      </p:sp>
      <p:pic>
        <p:nvPicPr>
          <p:cNvPr id="8" name="Picture 7">
            <a:extLst>
              <a:ext uri="{FF2B5EF4-FFF2-40B4-BE49-F238E27FC236}">
                <a16:creationId xmlns:a16="http://schemas.microsoft.com/office/drawing/2014/main" id="{9CED8076-864D-05C4-3FE2-3A83EE111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0" y="2495550"/>
            <a:ext cx="18251439" cy="5162550"/>
          </a:xfrm>
          <a:prstGeom prst="rect">
            <a:avLst/>
          </a:prstGeom>
        </p:spPr>
      </p:pic>
    </p:spTree>
    <p:extLst>
      <p:ext uri="{BB962C8B-B14F-4D97-AF65-F5344CB8AC3E}">
        <p14:creationId xmlns:p14="http://schemas.microsoft.com/office/powerpoint/2010/main" val="1505886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8" name="Google Shape;808;p32"/>
          <p:cNvSpPr txBox="1">
            <a:spLocks noGrp="1"/>
          </p:cNvSpPr>
          <p:nvPr>
            <p:ph type="sldNum" idx="12"/>
          </p:nvPr>
        </p:nvSpPr>
        <p:spPr>
          <a:xfrm>
            <a:off x="17095298" y="9499700"/>
            <a:ext cx="1115400" cy="787200"/>
          </a:xfrm>
          <a:prstGeom prst="rect">
            <a:avLst/>
          </a:prstGeom>
        </p:spPr>
        <p:txBody>
          <a:bodyPr spcFirstLastPara="1" vert="horz" wrap="square" lIns="182850" tIns="182850" rIns="182850" bIns="182850" rtlCol="0" anchor="ctr" anchorCtr="0">
            <a:noAutofit/>
          </a:bodyPr>
          <a:lstStyle/>
          <a:p>
            <a:fld id="{00000000-1234-1234-1234-123412341234}" type="slidenum">
              <a:rPr lang="en"/>
              <a:pPr/>
              <a:t>17</a:t>
            </a:fld>
            <a:endParaRPr/>
          </a:p>
        </p:txBody>
      </p:sp>
      <p:grpSp>
        <p:nvGrpSpPr>
          <p:cNvPr id="3" name="Group 11">
            <a:extLst>
              <a:ext uri="{FF2B5EF4-FFF2-40B4-BE49-F238E27FC236}">
                <a16:creationId xmlns:a16="http://schemas.microsoft.com/office/drawing/2014/main" id="{3F406053-3533-9B09-6D0F-450BB3EA33CC}"/>
              </a:ext>
            </a:extLst>
          </p:cNvPr>
          <p:cNvGrpSpPr/>
          <p:nvPr/>
        </p:nvGrpSpPr>
        <p:grpSpPr>
          <a:xfrm>
            <a:off x="0" y="7636528"/>
            <a:ext cx="8458200" cy="2650472"/>
            <a:chOff x="0" y="0"/>
            <a:chExt cx="812800" cy="812800"/>
          </a:xfrm>
        </p:grpSpPr>
        <p:sp>
          <p:nvSpPr>
            <p:cNvPr id="4" name="Freeform 12">
              <a:extLst>
                <a:ext uri="{FF2B5EF4-FFF2-40B4-BE49-F238E27FC236}">
                  <a16:creationId xmlns:a16="http://schemas.microsoft.com/office/drawing/2014/main" id="{9504443F-BA9C-08A2-1F34-B011554718E2}"/>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5" name="TextBox 13">
              <a:extLst>
                <a:ext uri="{FF2B5EF4-FFF2-40B4-BE49-F238E27FC236}">
                  <a16:creationId xmlns:a16="http://schemas.microsoft.com/office/drawing/2014/main" id="{E93147E3-A33A-16E3-D467-E37D31C174FF}"/>
                </a:ext>
              </a:extLst>
            </p:cNvPr>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sp>
        <p:nvSpPr>
          <p:cNvPr id="7" name="TextBox 33">
            <a:extLst>
              <a:ext uri="{FF2B5EF4-FFF2-40B4-BE49-F238E27FC236}">
                <a16:creationId xmlns:a16="http://schemas.microsoft.com/office/drawing/2014/main" id="{134E9877-09DC-2233-8D3C-09AF1D242FD1}"/>
              </a:ext>
            </a:extLst>
          </p:cNvPr>
          <p:cNvSpPr txBox="1"/>
          <p:nvPr/>
        </p:nvSpPr>
        <p:spPr>
          <a:xfrm>
            <a:off x="0" y="8241470"/>
            <a:ext cx="8458200" cy="1258230"/>
          </a:xfrm>
          <a:prstGeom prst="rect">
            <a:avLst/>
          </a:prstGeom>
        </p:spPr>
        <p:txBody>
          <a:bodyPr wrap="square" lIns="0" tIns="0" rIns="0" bIns="0" rtlCol="0" anchor="t">
            <a:spAutoFit/>
          </a:bodyPr>
          <a:lstStyle/>
          <a:p>
            <a:pPr marL="0" lvl="0" indent="0" algn="ctr">
              <a:lnSpc>
                <a:spcPts val="10500"/>
              </a:lnSpc>
              <a:spcBef>
                <a:spcPct val="0"/>
              </a:spcBef>
            </a:pPr>
            <a:r>
              <a:rPr lang="en-US" sz="7500" dirty="0">
                <a:solidFill>
                  <a:srgbClr val="FFFFFF"/>
                </a:solidFill>
                <a:latin typeface="Open Sans Extra Bold" panose="020B0604020202020204" charset="0"/>
              </a:rPr>
              <a:t>VGG-19</a:t>
            </a:r>
            <a:endParaRPr lang="en-US" sz="7500" u="none" dirty="0">
              <a:solidFill>
                <a:srgbClr val="FFFFFF"/>
              </a:solidFill>
              <a:latin typeface="Open Sans Extra Bold" panose="020B0604020202020204" charset="0"/>
            </a:endParaRPr>
          </a:p>
        </p:txBody>
      </p:sp>
      <p:pic>
        <p:nvPicPr>
          <p:cNvPr id="8" name="Picture 7">
            <a:extLst>
              <a:ext uri="{FF2B5EF4-FFF2-40B4-BE49-F238E27FC236}">
                <a16:creationId xmlns:a16="http://schemas.microsoft.com/office/drawing/2014/main" id="{B9A3C82E-C645-35C1-F993-7213A8C386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650" y="930420"/>
            <a:ext cx="11696700" cy="6706108"/>
          </a:xfrm>
          <a:prstGeom prst="rect">
            <a:avLst/>
          </a:prstGeom>
        </p:spPr>
      </p:pic>
    </p:spTree>
    <p:extLst>
      <p:ext uri="{BB962C8B-B14F-4D97-AF65-F5344CB8AC3E}">
        <p14:creationId xmlns:p14="http://schemas.microsoft.com/office/powerpoint/2010/main" val="2115050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8" name="Google Shape;868;p38"/>
          <p:cNvSpPr txBox="1">
            <a:spLocks noGrp="1"/>
          </p:cNvSpPr>
          <p:nvPr>
            <p:ph type="sldNum" idx="12"/>
          </p:nvPr>
        </p:nvSpPr>
        <p:spPr>
          <a:xfrm>
            <a:off x="17095300" y="9499700"/>
            <a:ext cx="1116000" cy="787200"/>
          </a:xfrm>
          <a:prstGeom prst="rect">
            <a:avLst/>
          </a:prstGeom>
        </p:spPr>
        <p:txBody>
          <a:bodyPr spcFirstLastPara="1" vert="horz" wrap="square" lIns="182850" tIns="182850" rIns="182850" bIns="182850" rtlCol="0" anchor="ctr" anchorCtr="0">
            <a:noAutofit/>
          </a:bodyPr>
          <a:lstStyle/>
          <a:p>
            <a:fld id="{00000000-1234-1234-1234-123412341234}" type="slidenum">
              <a:rPr lang="en"/>
              <a:pPr/>
              <a:t>18</a:t>
            </a:fld>
            <a:endParaRPr/>
          </a:p>
        </p:txBody>
      </p:sp>
      <p:sp>
        <p:nvSpPr>
          <p:cNvPr id="2" name="TextBox 8">
            <a:extLst>
              <a:ext uri="{FF2B5EF4-FFF2-40B4-BE49-F238E27FC236}">
                <a16:creationId xmlns:a16="http://schemas.microsoft.com/office/drawing/2014/main" id="{3E43A8D3-8B31-15CA-FA4E-42BCDC80C485}"/>
              </a:ext>
            </a:extLst>
          </p:cNvPr>
          <p:cNvSpPr txBox="1">
            <a:spLocks/>
          </p:cNvSpPr>
          <p:nvPr/>
        </p:nvSpPr>
        <p:spPr>
          <a:xfrm>
            <a:off x="0" y="952500"/>
            <a:ext cx="18288000" cy="2693045"/>
          </a:xfrm>
          <a:prstGeom prst="rect">
            <a:avLst/>
          </a:prstGeom>
        </p:spPr>
        <p:txBody>
          <a:bodyPr spcFirstLastPara="1" vert="horz" wrap="square" lIns="0" tIns="0" rIns="0" bIns="0" rtlCol="0" anchor="t" anchorCtr="0">
            <a:spAutoFit/>
          </a:bodyPr>
          <a:lstStyle>
            <a:lvl1pPr lvl="0" algn="ctr" defTabSz="914400" rtl="0" eaLnBrk="1" latinLnBrk="0" hangingPunct="1">
              <a:spcBef>
                <a:spcPts val="0"/>
              </a:spcBef>
              <a:spcAft>
                <a:spcPts val="0"/>
              </a:spcAft>
              <a:buSzPts val="2400"/>
              <a:buNone/>
              <a:defRPr sz="4400" kern="1200">
                <a:solidFill>
                  <a:schemeClr val="tx1"/>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pPr>
              <a:lnSpc>
                <a:spcPts val="10500"/>
              </a:lnSpc>
              <a:spcBef>
                <a:spcPct val="0"/>
              </a:spcBef>
            </a:pPr>
            <a:r>
              <a:rPr lang="en-US" sz="6600" dirty="0">
                <a:solidFill>
                  <a:srgbClr val="000000"/>
                </a:solidFill>
                <a:latin typeface="Open Sans Extra Bold" panose="020B0604020202020204" charset="0"/>
              </a:rPr>
              <a:t>STEP 4 </a:t>
            </a:r>
          </a:p>
          <a:p>
            <a:pPr>
              <a:lnSpc>
                <a:spcPts val="10500"/>
              </a:lnSpc>
              <a:spcBef>
                <a:spcPct val="0"/>
              </a:spcBef>
            </a:pPr>
            <a:r>
              <a:rPr lang="en-US" sz="6600" dirty="0">
                <a:solidFill>
                  <a:srgbClr val="000000"/>
                </a:solidFill>
                <a:latin typeface="Open Sans Extra Bold" panose="020B0604020202020204" charset="0"/>
              </a:rPr>
              <a:t>FITTING THE MODEL WITH DATASET</a:t>
            </a:r>
          </a:p>
        </p:txBody>
      </p:sp>
      <p:graphicFrame>
        <p:nvGraphicFramePr>
          <p:cNvPr id="8" name="Table 8">
            <a:extLst>
              <a:ext uri="{FF2B5EF4-FFF2-40B4-BE49-F238E27FC236}">
                <a16:creationId xmlns:a16="http://schemas.microsoft.com/office/drawing/2014/main" id="{466D0052-2906-A307-A230-F78EAA459242}"/>
              </a:ext>
            </a:extLst>
          </p:cNvPr>
          <p:cNvGraphicFramePr>
            <a:graphicFrameLocks noGrp="1"/>
          </p:cNvGraphicFramePr>
          <p:nvPr>
            <p:extLst>
              <p:ext uri="{D42A27DB-BD31-4B8C-83A1-F6EECF244321}">
                <p14:modId xmlns:p14="http://schemas.microsoft.com/office/powerpoint/2010/main" val="441538330"/>
              </p:ext>
            </p:extLst>
          </p:nvPr>
        </p:nvGraphicFramePr>
        <p:xfrm>
          <a:off x="1219200" y="3626182"/>
          <a:ext cx="15876100" cy="6024078"/>
        </p:xfrm>
        <a:graphic>
          <a:graphicData uri="http://schemas.openxmlformats.org/drawingml/2006/table">
            <a:tbl>
              <a:tblPr firstRow="1" bandRow="1">
                <a:tableStyleId>{21E4AEA4-8DFA-4A89-87EB-49C32662AFE0}</a:tableStyleId>
              </a:tblPr>
              <a:tblGrid>
                <a:gridCol w="3175220">
                  <a:extLst>
                    <a:ext uri="{9D8B030D-6E8A-4147-A177-3AD203B41FA5}">
                      <a16:colId xmlns:a16="http://schemas.microsoft.com/office/drawing/2014/main" val="1904156953"/>
                    </a:ext>
                  </a:extLst>
                </a:gridCol>
                <a:gridCol w="3175220">
                  <a:extLst>
                    <a:ext uri="{9D8B030D-6E8A-4147-A177-3AD203B41FA5}">
                      <a16:colId xmlns:a16="http://schemas.microsoft.com/office/drawing/2014/main" val="2492493064"/>
                    </a:ext>
                  </a:extLst>
                </a:gridCol>
                <a:gridCol w="3175220">
                  <a:extLst>
                    <a:ext uri="{9D8B030D-6E8A-4147-A177-3AD203B41FA5}">
                      <a16:colId xmlns:a16="http://schemas.microsoft.com/office/drawing/2014/main" val="509283770"/>
                    </a:ext>
                  </a:extLst>
                </a:gridCol>
                <a:gridCol w="3175220">
                  <a:extLst>
                    <a:ext uri="{9D8B030D-6E8A-4147-A177-3AD203B41FA5}">
                      <a16:colId xmlns:a16="http://schemas.microsoft.com/office/drawing/2014/main" val="645548631"/>
                    </a:ext>
                  </a:extLst>
                </a:gridCol>
                <a:gridCol w="3175220">
                  <a:extLst>
                    <a:ext uri="{9D8B030D-6E8A-4147-A177-3AD203B41FA5}">
                      <a16:colId xmlns:a16="http://schemas.microsoft.com/office/drawing/2014/main" val="2208282181"/>
                    </a:ext>
                  </a:extLst>
                </a:gridCol>
              </a:tblGrid>
              <a:tr h="1002186">
                <a:tc>
                  <a:txBody>
                    <a:bodyPr/>
                    <a:lstStyle/>
                    <a:p>
                      <a:pPr algn="ctr">
                        <a:lnSpc>
                          <a:spcPct val="200000"/>
                        </a:lnSpc>
                      </a:pPr>
                      <a:r>
                        <a:rPr lang="en-IN" sz="2400" dirty="0"/>
                        <a:t>Model Name</a:t>
                      </a:r>
                    </a:p>
                  </a:txBody>
                  <a:tcPr/>
                </a:tc>
                <a:tc>
                  <a:txBody>
                    <a:bodyPr/>
                    <a:lstStyle/>
                    <a:p>
                      <a:pPr algn="ctr">
                        <a:lnSpc>
                          <a:spcPct val="200000"/>
                        </a:lnSpc>
                      </a:pPr>
                      <a:r>
                        <a:rPr lang="en-IN" sz="2400" dirty="0"/>
                        <a:t>Optimizer</a:t>
                      </a:r>
                    </a:p>
                  </a:txBody>
                  <a:tcPr/>
                </a:tc>
                <a:tc>
                  <a:txBody>
                    <a:bodyPr/>
                    <a:lstStyle/>
                    <a:p>
                      <a:pPr algn="ctr">
                        <a:lnSpc>
                          <a:spcPct val="200000"/>
                        </a:lnSpc>
                      </a:pPr>
                      <a:r>
                        <a:rPr lang="en-IN" sz="2400" dirty="0"/>
                        <a:t>Epochs</a:t>
                      </a:r>
                    </a:p>
                  </a:txBody>
                  <a:tcPr/>
                </a:tc>
                <a:tc>
                  <a:txBody>
                    <a:bodyPr/>
                    <a:lstStyle/>
                    <a:p>
                      <a:pPr algn="ctr">
                        <a:lnSpc>
                          <a:spcPct val="200000"/>
                        </a:lnSpc>
                      </a:pPr>
                      <a:r>
                        <a:rPr lang="en-IN" sz="2400" dirty="0"/>
                        <a:t>Loss</a:t>
                      </a:r>
                    </a:p>
                  </a:txBody>
                  <a:tcPr/>
                </a:tc>
                <a:tc>
                  <a:txBody>
                    <a:bodyPr/>
                    <a:lstStyle/>
                    <a:p>
                      <a:pPr algn="ctr">
                        <a:lnSpc>
                          <a:spcPct val="200000"/>
                        </a:lnSpc>
                      </a:pPr>
                      <a:r>
                        <a:rPr lang="en-IN" sz="2400" dirty="0"/>
                        <a:t>Metrics</a:t>
                      </a:r>
                    </a:p>
                  </a:txBody>
                  <a:tcPr/>
                </a:tc>
                <a:extLst>
                  <a:ext uri="{0D108BD9-81ED-4DB2-BD59-A6C34878D82A}">
                    <a16:rowId xmlns:a16="http://schemas.microsoft.com/office/drawing/2014/main" val="2915084659"/>
                  </a:ext>
                </a:extLst>
              </a:tr>
              <a:tr h="10021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err="1"/>
                        <a:t>AlexNet</a:t>
                      </a:r>
                      <a:endParaRPr lang="en-IN" sz="2000" dirty="0"/>
                    </a:p>
                    <a:p>
                      <a:pPr algn="ctr"/>
                      <a:endParaRPr lang="en-IN" sz="2000" dirty="0"/>
                    </a:p>
                  </a:txBody>
                  <a:tcPr/>
                </a:tc>
                <a:tc>
                  <a:txBody>
                    <a:bodyPr/>
                    <a:lstStyle/>
                    <a:p>
                      <a:pPr algn="ctr"/>
                      <a:r>
                        <a:rPr lang="en-IN" sz="2000" dirty="0"/>
                        <a:t>Adam</a:t>
                      </a:r>
                    </a:p>
                  </a:txBody>
                  <a:tcPr/>
                </a:tc>
                <a:tc>
                  <a:txBody>
                    <a:bodyPr/>
                    <a:lstStyle/>
                    <a:p>
                      <a:pPr algn="ctr"/>
                      <a:r>
                        <a:rPr lang="en-IN" sz="2000" dirty="0"/>
                        <a:t>32</a:t>
                      </a:r>
                    </a:p>
                  </a:txBody>
                  <a:tcPr/>
                </a:tc>
                <a:tc>
                  <a:txBody>
                    <a:bodyPr/>
                    <a:lstStyle/>
                    <a:p>
                      <a:pPr algn="ctr"/>
                      <a:r>
                        <a:rPr lang="en-IN" sz="2000" dirty="0"/>
                        <a:t>Categorical CrossEntropy</a:t>
                      </a:r>
                    </a:p>
                  </a:txBody>
                  <a:tcPr/>
                </a:tc>
                <a:tc>
                  <a:txBody>
                    <a:bodyPr/>
                    <a:lstStyle/>
                    <a:p>
                      <a:pPr algn="ctr"/>
                      <a:r>
                        <a:rPr lang="en-IN" sz="2000" dirty="0"/>
                        <a:t>accuracy</a:t>
                      </a:r>
                    </a:p>
                  </a:txBody>
                  <a:tcPr/>
                </a:tc>
                <a:extLst>
                  <a:ext uri="{0D108BD9-81ED-4DB2-BD59-A6C34878D82A}">
                    <a16:rowId xmlns:a16="http://schemas.microsoft.com/office/drawing/2014/main" val="4236952918"/>
                  </a:ext>
                </a:extLst>
              </a:tr>
              <a:tr h="10021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err="1"/>
                        <a:t>ZfNet</a:t>
                      </a:r>
                      <a:endParaRPr lang="en-IN" sz="2000" dirty="0"/>
                    </a:p>
                    <a:p>
                      <a:pPr algn="ctr"/>
                      <a:endParaRPr lang="en-IN" sz="2000" dirty="0"/>
                    </a:p>
                  </a:txBody>
                  <a:tcPr/>
                </a:tc>
                <a:tc>
                  <a:txBody>
                    <a:bodyPr/>
                    <a:lstStyle/>
                    <a:p>
                      <a:pPr algn="ctr"/>
                      <a:r>
                        <a:rPr lang="en-IN" sz="2000" dirty="0"/>
                        <a:t>Stochastic Gradient Descent</a:t>
                      </a:r>
                    </a:p>
                    <a:p>
                      <a:pPr algn="ctr"/>
                      <a:r>
                        <a:rPr lang="en-IN" sz="2000" dirty="0"/>
                        <a:t>(learning rate = 0.1)</a:t>
                      </a:r>
                    </a:p>
                  </a:txBody>
                  <a:tcPr/>
                </a:tc>
                <a:tc>
                  <a:txBody>
                    <a:bodyPr/>
                    <a:lstStyle/>
                    <a:p>
                      <a:pPr algn="ctr"/>
                      <a:r>
                        <a:rPr lang="en-IN" sz="2000" dirty="0"/>
                        <a:t>32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t>Categorical CrossEntropy</a:t>
                      </a:r>
                    </a:p>
                    <a:p>
                      <a:pPr algn="ctr"/>
                      <a:endParaRPr lang="en-IN"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t>accuracy</a:t>
                      </a:r>
                    </a:p>
                    <a:p>
                      <a:pPr algn="ctr"/>
                      <a:endParaRPr lang="en-IN" sz="2000" dirty="0"/>
                    </a:p>
                  </a:txBody>
                  <a:tcPr/>
                </a:tc>
                <a:extLst>
                  <a:ext uri="{0D108BD9-81ED-4DB2-BD59-A6C34878D82A}">
                    <a16:rowId xmlns:a16="http://schemas.microsoft.com/office/drawing/2014/main" val="2741726396"/>
                  </a:ext>
                </a:extLst>
              </a:tr>
              <a:tr h="10021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err="1"/>
                        <a:t>GoogleNet</a:t>
                      </a:r>
                      <a:endParaRPr lang="en-IN" sz="2000" dirty="0"/>
                    </a:p>
                    <a:p>
                      <a:pPr algn="ctr"/>
                      <a:endParaRPr lang="en-IN" sz="2000" dirty="0"/>
                    </a:p>
                  </a:txBody>
                  <a:tcPr/>
                </a:tc>
                <a:tc>
                  <a:txBody>
                    <a:bodyPr/>
                    <a:lstStyle/>
                    <a:p>
                      <a:pPr algn="ctr"/>
                      <a:r>
                        <a:rPr lang="en-IN" sz="2000" dirty="0"/>
                        <a:t>Stochastic Gradient Descent</a:t>
                      </a:r>
                    </a:p>
                    <a:p>
                      <a:pPr algn="ctr"/>
                      <a:r>
                        <a:rPr lang="en-IN" sz="2000" dirty="0"/>
                        <a:t>(learning rate = 0.01)</a:t>
                      </a:r>
                    </a:p>
                    <a:p>
                      <a:pPr algn="ctr"/>
                      <a:endParaRPr lang="en-IN" sz="2000" dirty="0"/>
                    </a:p>
                  </a:txBody>
                  <a:tcPr/>
                </a:tc>
                <a:tc>
                  <a:txBody>
                    <a:bodyPr/>
                    <a:lstStyle/>
                    <a:p>
                      <a:pPr algn="ctr"/>
                      <a:r>
                        <a:rPr lang="en-IN" sz="2000" dirty="0"/>
                        <a:t>20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t>Categorical CrossEntropy</a:t>
                      </a:r>
                    </a:p>
                    <a:p>
                      <a:pPr algn="ctr"/>
                      <a:endParaRPr lang="en-IN"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t>accuracy</a:t>
                      </a:r>
                    </a:p>
                    <a:p>
                      <a:pPr algn="ctr"/>
                      <a:endParaRPr lang="en-IN" sz="2000" dirty="0"/>
                    </a:p>
                  </a:txBody>
                  <a:tcPr/>
                </a:tc>
                <a:extLst>
                  <a:ext uri="{0D108BD9-81ED-4DB2-BD59-A6C34878D82A}">
                    <a16:rowId xmlns:a16="http://schemas.microsoft.com/office/drawing/2014/main" val="573237702"/>
                  </a:ext>
                </a:extLst>
              </a:tr>
              <a:tr h="10021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t>ResNet-50</a:t>
                      </a:r>
                    </a:p>
                    <a:p>
                      <a:pPr algn="ctr"/>
                      <a:endParaRPr lang="en-IN" sz="2000" dirty="0"/>
                    </a:p>
                  </a:txBody>
                  <a:tcPr/>
                </a:tc>
                <a:tc>
                  <a:txBody>
                    <a:bodyPr/>
                    <a:lstStyle/>
                    <a:p>
                      <a:pPr algn="ctr"/>
                      <a:r>
                        <a:rPr lang="en-IN" sz="2000" dirty="0"/>
                        <a:t>Stochastic Gradient Descent</a:t>
                      </a:r>
                    </a:p>
                    <a:p>
                      <a:pPr algn="ctr"/>
                      <a:r>
                        <a:rPr lang="en-IN" sz="2000" dirty="0"/>
                        <a:t>(learning rate = 0.01)</a:t>
                      </a:r>
                    </a:p>
                    <a:p>
                      <a:pPr algn="ctr"/>
                      <a:endParaRPr lang="en-IN" sz="2000" dirty="0"/>
                    </a:p>
                  </a:txBody>
                  <a:tcPr/>
                </a:tc>
                <a:tc>
                  <a:txBody>
                    <a:bodyPr/>
                    <a:lstStyle/>
                    <a:p>
                      <a:pPr algn="ctr"/>
                      <a:r>
                        <a:rPr lang="en-IN" sz="2000" dirty="0"/>
                        <a:t>20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t>Categorical CrossEntropy</a:t>
                      </a:r>
                    </a:p>
                    <a:p>
                      <a:pPr algn="ctr"/>
                      <a:endParaRPr lang="en-IN"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t>accuracy</a:t>
                      </a:r>
                    </a:p>
                    <a:p>
                      <a:pPr algn="ctr"/>
                      <a:endParaRPr lang="en-IN" sz="2000" dirty="0"/>
                    </a:p>
                  </a:txBody>
                  <a:tcPr/>
                </a:tc>
                <a:extLst>
                  <a:ext uri="{0D108BD9-81ED-4DB2-BD59-A6C34878D82A}">
                    <a16:rowId xmlns:a16="http://schemas.microsoft.com/office/drawing/2014/main" val="2019509881"/>
                  </a:ext>
                </a:extLst>
              </a:tr>
              <a:tr h="10021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t>VGG-19</a:t>
                      </a:r>
                    </a:p>
                    <a:p>
                      <a:pPr algn="ctr"/>
                      <a:endParaRPr lang="en-IN" sz="2000" dirty="0"/>
                    </a:p>
                  </a:txBody>
                  <a:tcPr/>
                </a:tc>
                <a:tc>
                  <a:txBody>
                    <a:bodyPr/>
                    <a:lstStyle/>
                    <a:p>
                      <a:pPr algn="ctr"/>
                      <a:r>
                        <a:rPr lang="en-IN" sz="2000" dirty="0"/>
                        <a:t>Stochastic Gradient Descent</a:t>
                      </a:r>
                    </a:p>
                    <a:p>
                      <a:pPr algn="ctr"/>
                      <a:r>
                        <a:rPr lang="en-IN" sz="2000" dirty="0"/>
                        <a:t>(learning rate = 0.01)</a:t>
                      </a:r>
                    </a:p>
                    <a:p>
                      <a:pPr algn="ctr"/>
                      <a:endParaRPr lang="en-IN" sz="2000" dirty="0"/>
                    </a:p>
                  </a:txBody>
                  <a:tcPr/>
                </a:tc>
                <a:tc>
                  <a:txBody>
                    <a:bodyPr/>
                    <a:lstStyle/>
                    <a:p>
                      <a:pPr algn="ctr"/>
                      <a:r>
                        <a:rPr lang="en-IN" sz="2000" dirty="0"/>
                        <a:t>32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t>Categorical CrossEntropy</a:t>
                      </a:r>
                    </a:p>
                    <a:p>
                      <a:pPr algn="ctr"/>
                      <a:endParaRPr lang="en-IN" sz="20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t>accuracy</a:t>
                      </a:r>
                    </a:p>
                    <a:p>
                      <a:pPr algn="ctr"/>
                      <a:endParaRPr lang="en-IN" sz="2000" dirty="0"/>
                    </a:p>
                  </a:txBody>
                  <a:tcPr/>
                </a:tc>
                <a:extLst>
                  <a:ext uri="{0D108BD9-81ED-4DB2-BD59-A6C34878D82A}">
                    <a16:rowId xmlns:a16="http://schemas.microsoft.com/office/drawing/2014/main" val="170548145"/>
                  </a:ext>
                </a:extLst>
              </a:tr>
            </a:tbl>
          </a:graphicData>
        </a:graphic>
      </p:graphicFrame>
    </p:spTree>
    <p:extLst>
      <p:ext uri="{BB962C8B-B14F-4D97-AF65-F5344CB8AC3E}">
        <p14:creationId xmlns:p14="http://schemas.microsoft.com/office/powerpoint/2010/main" val="2918774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8" name="Google Shape;868;p38"/>
          <p:cNvSpPr txBox="1">
            <a:spLocks noGrp="1"/>
          </p:cNvSpPr>
          <p:nvPr>
            <p:ph type="sldNum" idx="12"/>
          </p:nvPr>
        </p:nvSpPr>
        <p:spPr>
          <a:xfrm>
            <a:off x="17095300" y="9499700"/>
            <a:ext cx="1116000" cy="787200"/>
          </a:xfrm>
          <a:prstGeom prst="rect">
            <a:avLst/>
          </a:prstGeom>
        </p:spPr>
        <p:txBody>
          <a:bodyPr spcFirstLastPara="1" vert="horz" wrap="square" lIns="182850" tIns="182850" rIns="182850" bIns="182850" rtlCol="0" anchor="ctr" anchorCtr="0">
            <a:noAutofit/>
          </a:bodyPr>
          <a:lstStyle/>
          <a:p>
            <a:fld id="{00000000-1234-1234-1234-123412341234}" type="slidenum">
              <a:rPr lang="en"/>
              <a:pPr/>
              <a:t>19</a:t>
            </a:fld>
            <a:endParaRPr/>
          </a:p>
        </p:txBody>
      </p:sp>
      <p:sp>
        <p:nvSpPr>
          <p:cNvPr id="2" name="TextBox 8">
            <a:extLst>
              <a:ext uri="{FF2B5EF4-FFF2-40B4-BE49-F238E27FC236}">
                <a16:creationId xmlns:a16="http://schemas.microsoft.com/office/drawing/2014/main" id="{3E43A8D3-8B31-15CA-FA4E-42BCDC80C485}"/>
              </a:ext>
            </a:extLst>
          </p:cNvPr>
          <p:cNvSpPr txBox="1">
            <a:spLocks/>
          </p:cNvSpPr>
          <p:nvPr/>
        </p:nvSpPr>
        <p:spPr>
          <a:xfrm>
            <a:off x="0" y="952500"/>
            <a:ext cx="18288000" cy="2693045"/>
          </a:xfrm>
          <a:prstGeom prst="rect">
            <a:avLst/>
          </a:prstGeom>
        </p:spPr>
        <p:txBody>
          <a:bodyPr spcFirstLastPara="1" vert="horz" wrap="square" lIns="0" tIns="0" rIns="0" bIns="0" rtlCol="0" anchor="t" anchorCtr="0">
            <a:spAutoFit/>
          </a:bodyPr>
          <a:lstStyle>
            <a:lvl1pPr lvl="0" algn="ctr" defTabSz="914400" rtl="0" eaLnBrk="1" latinLnBrk="0" hangingPunct="1">
              <a:spcBef>
                <a:spcPts val="0"/>
              </a:spcBef>
              <a:spcAft>
                <a:spcPts val="0"/>
              </a:spcAft>
              <a:buSzPts val="2400"/>
              <a:buNone/>
              <a:defRPr sz="4400" kern="1200">
                <a:solidFill>
                  <a:schemeClr val="tx1"/>
                </a:solidFill>
                <a:latin typeface="+mj-lt"/>
                <a:ea typeface="+mj-ea"/>
                <a:cs typeface="+mj-cs"/>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pPr>
              <a:lnSpc>
                <a:spcPts val="10500"/>
              </a:lnSpc>
              <a:spcBef>
                <a:spcPct val="0"/>
              </a:spcBef>
            </a:pPr>
            <a:r>
              <a:rPr lang="en-US" sz="6600" dirty="0">
                <a:solidFill>
                  <a:srgbClr val="000000"/>
                </a:solidFill>
                <a:latin typeface="Open Sans Extra Bold" panose="020B0604020202020204" charset="0"/>
              </a:rPr>
              <a:t>STEP 5</a:t>
            </a:r>
          </a:p>
          <a:p>
            <a:pPr>
              <a:lnSpc>
                <a:spcPts val="10500"/>
              </a:lnSpc>
              <a:spcBef>
                <a:spcPct val="0"/>
              </a:spcBef>
            </a:pPr>
            <a:r>
              <a:rPr lang="en-US" sz="6600" dirty="0">
                <a:solidFill>
                  <a:srgbClr val="000000"/>
                </a:solidFill>
                <a:latin typeface="Open Sans Extra Bold" panose="020B0604020202020204" charset="0"/>
              </a:rPr>
              <a:t>EVALUATNG THE MODEL</a:t>
            </a:r>
          </a:p>
        </p:txBody>
      </p:sp>
      <p:graphicFrame>
        <p:nvGraphicFramePr>
          <p:cNvPr id="3" name="Table 3">
            <a:extLst>
              <a:ext uri="{FF2B5EF4-FFF2-40B4-BE49-F238E27FC236}">
                <a16:creationId xmlns:a16="http://schemas.microsoft.com/office/drawing/2014/main" id="{DEE90000-4D9F-FA2B-AFEE-60D3DEDDBF34}"/>
              </a:ext>
            </a:extLst>
          </p:cNvPr>
          <p:cNvGraphicFramePr>
            <a:graphicFrameLocks noGrp="1"/>
          </p:cNvGraphicFramePr>
          <p:nvPr>
            <p:extLst>
              <p:ext uri="{D42A27DB-BD31-4B8C-83A1-F6EECF244321}">
                <p14:modId xmlns:p14="http://schemas.microsoft.com/office/powerpoint/2010/main" val="680384249"/>
              </p:ext>
            </p:extLst>
          </p:nvPr>
        </p:nvGraphicFramePr>
        <p:xfrm>
          <a:off x="1992087" y="3645548"/>
          <a:ext cx="14303826" cy="5854152"/>
        </p:xfrm>
        <a:graphic>
          <a:graphicData uri="http://schemas.openxmlformats.org/drawingml/2006/table">
            <a:tbl>
              <a:tblPr firstRow="1" bandRow="1">
                <a:tableStyleId>{F5AB1C69-6EDB-4FF4-983F-18BD219EF322}</a:tableStyleId>
              </a:tblPr>
              <a:tblGrid>
                <a:gridCol w="2383971">
                  <a:extLst>
                    <a:ext uri="{9D8B030D-6E8A-4147-A177-3AD203B41FA5}">
                      <a16:colId xmlns:a16="http://schemas.microsoft.com/office/drawing/2014/main" val="57901821"/>
                    </a:ext>
                  </a:extLst>
                </a:gridCol>
                <a:gridCol w="2383971">
                  <a:extLst>
                    <a:ext uri="{9D8B030D-6E8A-4147-A177-3AD203B41FA5}">
                      <a16:colId xmlns:a16="http://schemas.microsoft.com/office/drawing/2014/main" val="1730631590"/>
                    </a:ext>
                  </a:extLst>
                </a:gridCol>
                <a:gridCol w="2383971">
                  <a:extLst>
                    <a:ext uri="{9D8B030D-6E8A-4147-A177-3AD203B41FA5}">
                      <a16:colId xmlns:a16="http://schemas.microsoft.com/office/drawing/2014/main" val="345723282"/>
                    </a:ext>
                  </a:extLst>
                </a:gridCol>
                <a:gridCol w="2383971">
                  <a:extLst>
                    <a:ext uri="{9D8B030D-6E8A-4147-A177-3AD203B41FA5}">
                      <a16:colId xmlns:a16="http://schemas.microsoft.com/office/drawing/2014/main" val="1393489358"/>
                    </a:ext>
                  </a:extLst>
                </a:gridCol>
                <a:gridCol w="2383971">
                  <a:extLst>
                    <a:ext uri="{9D8B030D-6E8A-4147-A177-3AD203B41FA5}">
                      <a16:colId xmlns:a16="http://schemas.microsoft.com/office/drawing/2014/main" val="2652993625"/>
                    </a:ext>
                  </a:extLst>
                </a:gridCol>
                <a:gridCol w="2383971">
                  <a:extLst>
                    <a:ext uri="{9D8B030D-6E8A-4147-A177-3AD203B41FA5}">
                      <a16:colId xmlns:a16="http://schemas.microsoft.com/office/drawing/2014/main" val="3412737890"/>
                    </a:ext>
                  </a:extLst>
                </a:gridCol>
              </a:tblGrid>
              <a:tr h="975692">
                <a:tc>
                  <a:txBody>
                    <a:bodyPr/>
                    <a:lstStyle/>
                    <a:p>
                      <a:pPr algn="ctr">
                        <a:lnSpc>
                          <a:spcPct val="200000"/>
                        </a:lnSpc>
                      </a:pPr>
                      <a:r>
                        <a:rPr lang="en-IN" sz="2400" dirty="0"/>
                        <a:t>Model Name</a:t>
                      </a:r>
                    </a:p>
                  </a:txBody>
                  <a:tcPr/>
                </a:tc>
                <a:tc>
                  <a:txBody>
                    <a:bodyPr/>
                    <a:lstStyle/>
                    <a:p>
                      <a:r>
                        <a:rPr lang="en-IN" dirty="0"/>
                        <a:t>Training Loss</a:t>
                      </a:r>
                    </a:p>
                  </a:txBody>
                  <a:tcPr/>
                </a:tc>
                <a:tc>
                  <a:txBody>
                    <a:bodyPr/>
                    <a:lstStyle/>
                    <a:p>
                      <a:r>
                        <a:rPr lang="en-IN" dirty="0"/>
                        <a:t>Training Val Loss</a:t>
                      </a:r>
                    </a:p>
                  </a:txBody>
                  <a:tcPr/>
                </a:tc>
                <a:tc>
                  <a:txBody>
                    <a:bodyPr/>
                    <a:lstStyle/>
                    <a:p>
                      <a:r>
                        <a:rPr lang="en-IN" dirty="0"/>
                        <a:t>Training Accuracy</a:t>
                      </a:r>
                    </a:p>
                  </a:txBody>
                  <a:tcPr/>
                </a:tc>
                <a:tc>
                  <a:txBody>
                    <a:bodyPr/>
                    <a:lstStyle/>
                    <a:p>
                      <a:r>
                        <a:rPr lang="en-IN" dirty="0"/>
                        <a:t>Training Val Accuracy</a:t>
                      </a:r>
                    </a:p>
                  </a:txBody>
                  <a:tcPr/>
                </a:tc>
                <a:tc>
                  <a:txBody>
                    <a:bodyPr/>
                    <a:lstStyle/>
                    <a:p>
                      <a:r>
                        <a:rPr lang="en-IN" dirty="0"/>
                        <a:t>Testing Accuracy</a:t>
                      </a:r>
                    </a:p>
                  </a:txBody>
                  <a:tcPr/>
                </a:tc>
                <a:extLst>
                  <a:ext uri="{0D108BD9-81ED-4DB2-BD59-A6C34878D82A}">
                    <a16:rowId xmlns:a16="http://schemas.microsoft.com/office/drawing/2014/main" val="126374927"/>
                  </a:ext>
                </a:extLst>
              </a:tr>
              <a:tr h="9756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err="1"/>
                        <a:t>AlexNet</a:t>
                      </a:r>
                      <a:endParaRPr lang="en-IN" sz="2000" dirty="0"/>
                    </a:p>
                  </a:txBody>
                  <a:tcPr/>
                </a:tc>
                <a:tc>
                  <a:txBody>
                    <a:bodyPr/>
                    <a:lstStyle/>
                    <a:p>
                      <a:r>
                        <a:rPr lang="en-IN" dirty="0"/>
                        <a:t>.6932</a:t>
                      </a:r>
                    </a:p>
                  </a:txBody>
                  <a:tcPr/>
                </a:tc>
                <a:tc>
                  <a:txBody>
                    <a:bodyPr/>
                    <a:lstStyle/>
                    <a:p>
                      <a:r>
                        <a:rPr lang="en-IN" dirty="0"/>
                        <a:t>.6899</a:t>
                      </a:r>
                    </a:p>
                  </a:txBody>
                  <a:tcPr/>
                </a:tc>
                <a:tc>
                  <a:txBody>
                    <a:bodyPr/>
                    <a:lstStyle/>
                    <a:p>
                      <a:r>
                        <a:rPr lang="en-IN" dirty="0"/>
                        <a:t>50.40%</a:t>
                      </a:r>
                    </a:p>
                  </a:txBody>
                  <a:tcPr/>
                </a:tc>
                <a:tc>
                  <a:txBody>
                    <a:bodyPr/>
                    <a:lstStyle/>
                    <a:p>
                      <a:r>
                        <a:rPr lang="en-IN" dirty="0"/>
                        <a:t>.7333</a:t>
                      </a:r>
                    </a:p>
                  </a:txBody>
                  <a:tcPr/>
                </a:tc>
                <a:tc>
                  <a:txBody>
                    <a:bodyPr/>
                    <a:lstStyle/>
                    <a:p>
                      <a:r>
                        <a:rPr lang="en-IN" dirty="0"/>
                        <a:t>73.33%</a:t>
                      </a:r>
                    </a:p>
                  </a:txBody>
                  <a:tcPr/>
                </a:tc>
                <a:extLst>
                  <a:ext uri="{0D108BD9-81ED-4DB2-BD59-A6C34878D82A}">
                    <a16:rowId xmlns:a16="http://schemas.microsoft.com/office/drawing/2014/main" val="1518270396"/>
                  </a:ext>
                </a:extLst>
              </a:tr>
              <a:tr h="9756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err="1"/>
                        <a:t>ZfNet</a:t>
                      </a:r>
                      <a:endParaRPr lang="en-IN" sz="2000" dirty="0"/>
                    </a:p>
                  </a:txBody>
                  <a:tcPr/>
                </a:tc>
                <a:tc>
                  <a:txBody>
                    <a:bodyPr/>
                    <a:lstStyle/>
                    <a:p>
                      <a:r>
                        <a:rPr lang="en-IN" dirty="0"/>
                        <a:t>.2127</a:t>
                      </a:r>
                    </a:p>
                  </a:txBody>
                  <a:tcPr/>
                </a:tc>
                <a:tc>
                  <a:txBody>
                    <a:bodyPr/>
                    <a:lstStyle/>
                    <a:p>
                      <a:r>
                        <a:rPr lang="en-IN" dirty="0"/>
                        <a:t>.1194</a:t>
                      </a:r>
                    </a:p>
                  </a:txBody>
                  <a:tcPr/>
                </a:tc>
                <a:tc>
                  <a:txBody>
                    <a:bodyPr/>
                    <a:lstStyle/>
                    <a:p>
                      <a:r>
                        <a:rPr lang="en-IN" dirty="0"/>
                        <a:t>92.96</a:t>
                      </a:r>
                    </a:p>
                  </a:txBody>
                  <a:tcPr/>
                </a:tc>
                <a:tc>
                  <a:txBody>
                    <a:bodyPr/>
                    <a:lstStyle/>
                    <a:p>
                      <a:r>
                        <a:rPr lang="en-IN" dirty="0"/>
                        <a:t>.9509</a:t>
                      </a:r>
                    </a:p>
                  </a:txBody>
                  <a:tcPr/>
                </a:tc>
                <a:tc>
                  <a:txBody>
                    <a:bodyPr/>
                    <a:lstStyle/>
                    <a:p>
                      <a:r>
                        <a:rPr lang="en-IN" dirty="0"/>
                        <a:t>95.05</a:t>
                      </a:r>
                    </a:p>
                  </a:txBody>
                  <a:tcPr/>
                </a:tc>
                <a:extLst>
                  <a:ext uri="{0D108BD9-81ED-4DB2-BD59-A6C34878D82A}">
                    <a16:rowId xmlns:a16="http://schemas.microsoft.com/office/drawing/2014/main" val="4010296496"/>
                  </a:ext>
                </a:extLst>
              </a:tr>
              <a:tr h="9756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err="1"/>
                        <a:t>GoogleNet</a:t>
                      </a:r>
                      <a:endParaRPr lang="en-IN" sz="2000" dirty="0"/>
                    </a:p>
                  </a:txBody>
                  <a:tcPr/>
                </a:tc>
                <a:tc>
                  <a:txBody>
                    <a:bodyPr/>
                    <a:lstStyle/>
                    <a:p>
                      <a:r>
                        <a:rPr lang="en-IN" dirty="0"/>
                        <a:t>.0213</a:t>
                      </a:r>
                    </a:p>
                  </a:txBody>
                  <a:tcPr/>
                </a:tc>
                <a:tc>
                  <a:txBody>
                    <a:bodyPr/>
                    <a:lstStyle/>
                    <a:p>
                      <a:r>
                        <a:rPr lang="en-IN" dirty="0"/>
                        <a:t>.0213</a:t>
                      </a:r>
                    </a:p>
                  </a:txBody>
                  <a:tcPr/>
                </a:tc>
                <a:tc>
                  <a:txBody>
                    <a:bodyPr/>
                    <a:lstStyle/>
                    <a:p>
                      <a:r>
                        <a:rPr lang="en-IN" dirty="0"/>
                        <a:t>99.26</a:t>
                      </a:r>
                    </a:p>
                  </a:txBody>
                  <a:tcPr/>
                </a:tc>
                <a:tc>
                  <a:txBody>
                    <a:bodyPr/>
                    <a:lstStyle/>
                    <a:p>
                      <a:r>
                        <a:rPr lang="en-IN" dirty="0"/>
                        <a:t>.9912</a:t>
                      </a:r>
                    </a:p>
                  </a:txBody>
                  <a:tcPr/>
                </a:tc>
                <a:tc>
                  <a:txBody>
                    <a:bodyPr/>
                    <a:lstStyle/>
                    <a:p>
                      <a:r>
                        <a:rPr lang="en-IN" dirty="0"/>
                        <a:t>99.12</a:t>
                      </a:r>
                    </a:p>
                  </a:txBody>
                  <a:tcPr/>
                </a:tc>
                <a:extLst>
                  <a:ext uri="{0D108BD9-81ED-4DB2-BD59-A6C34878D82A}">
                    <a16:rowId xmlns:a16="http://schemas.microsoft.com/office/drawing/2014/main" val="775427632"/>
                  </a:ext>
                </a:extLst>
              </a:tr>
              <a:tr h="9756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t>ResNet-50</a:t>
                      </a:r>
                    </a:p>
                  </a:txBody>
                  <a:tcPr/>
                </a:tc>
                <a:tc>
                  <a:txBody>
                    <a:bodyPr/>
                    <a:lstStyle/>
                    <a:p>
                      <a:r>
                        <a:rPr lang="en-IN" dirty="0"/>
                        <a:t>.0494</a:t>
                      </a:r>
                    </a:p>
                  </a:txBody>
                  <a:tcPr/>
                </a:tc>
                <a:tc>
                  <a:txBody>
                    <a:bodyPr/>
                    <a:lstStyle/>
                    <a:p>
                      <a:r>
                        <a:rPr lang="en-IN" dirty="0"/>
                        <a:t>.0962</a:t>
                      </a:r>
                    </a:p>
                  </a:txBody>
                  <a:tcPr/>
                </a:tc>
                <a:tc>
                  <a:txBody>
                    <a:bodyPr/>
                    <a:lstStyle/>
                    <a:p>
                      <a:r>
                        <a:rPr lang="en-IN" dirty="0"/>
                        <a:t>98.13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.9967</a:t>
                      </a:r>
                    </a:p>
                    <a:p>
                      <a:endParaRPr lang="en-IN" dirty="0"/>
                    </a:p>
                  </a:txBody>
                  <a:tcPr/>
                </a:tc>
                <a:tc>
                  <a:txBody>
                    <a:bodyPr/>
                    <a:lstStyle/>
                    <a:p>
                      <a:r>
                        <a:rPr lang="en-IN" dirty="0"/>
                        <a:t>96.67</a:t>
                      </a:r>
                    </a:p>
                  </a:txBody>
                  <a:tcPr/>
                </a:tc>
                <a:extLst>
                  <a:ext uri="{0D108BD9-81ED-4DB2-BD59-A6C34878D82A}">
                    <a16:rowId xmlns:a16="http://schemas.microsoft.com/office/drawing/2014/main" val="2470027330"/>
                  </a:ext>
                </a:extLst>
              </a:tr>
              <a:tr h="97569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000" dirty="0"/>
                        <a:t>VGG-19</a:t>
                      </a:r>
                    </a:p>
                  </a:txBody>
                  <a:tcPr/>
                </a:tc>
                <a:tc>
                  <a:txBody>
                    <a:bodyPr/>
                    <a:lstStyle/>
                    <a:p>
                      <a:r>
                        <a:rPr lang="en-IN" dirty="0"/>
                        <a:t>.1442</a:t>
                      </a:r>
                    </a:p>
                  </a:txBody>
                  <a:tcPr/>
                </a:tc>
                <a:tc>
                  <a:txBody>
                    <a:bodyPr/>
                    <a:lstStyle/>
                    <a:p>
                      <a:r>
                        <a:rPr lang="en-IN" dirty="0"/>
                        <a:t>.1171</a:t>
                      </a:r>
                    </a:p>
                  </a:txBody>
                  <a:tcPr/>
                </a:tc>
                <a:tc>
                  <a:txBody>
                    <a:bodyPr/>
                    <a:lstStyle/>
                    <a:p>
                      <a:r>
                        <a:rPr lang="en-IN" dirty="0"/>
                        <a:t>95.51</a:t>
                      </a:r>
                    </a:p>
                  </a:txBody>
                  <a:tcPr/>
                </a:tc>
                <a:tc>
                  <a:txBody>
                    <a:bodyPr/>
                    <a:lstStyle/>
                    <a:p>
                      <a:r>
                        <a:rPr lang="en-IN" dirty="0"/>
                        <a:t>.9551</a:t>
                      </a:r>
                    </a:p>
                  </a:txBody>
                  <a:tcPr/>
                </a:tc>
                <a:tc>
                  <a:txBody>
                    <a:bodyPr/>
                    <a:lstStyle/>
                    <a:p>
                      <a:r>
                        <a:rPr lang="en-IN" dirty="0"/>
                        <a:t>95.51</a:t>
                      </a:r>
                    </a:p>
                  </a:txBody>
                  <a:tcPr/>
                </a:tc>
                <a:extLst>
                  <a:ext uri="{0D108BD9-81ED-4DB2-BD59-A6C34878D82A}">
                    <a16:rowId xmlns:a16="http://schemas.microsoft.com/office/drawing/2014/main" val="281533423"/>
                  </a:ext>
                </a:extLst>
              </a:tr>
            </a:tbl>
          </a:graphicData>
        </a:graphic>
      </p:graphicFrame>
    </p:spTree>
    <p:extLst>
      <p:ext uri="{BB962C8B-B14F-4D97-AF65-F5344CB8AC3E}">
        <p14:creationId xmlns:p14="http://schemas.microsoft.com/office/powerpoint/2010/main" val="1845910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9FFE8"/>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F4CEE4"/>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6" name="Group 6"/>
          <p:cNvGrpSpPr/>
          <p:nvPr/>
        </p:nvGrpSpPr>
        <p:grpSpPr>
          <a:xfrm>
            <a:off x="1028700" y="5100211"/>
            <a:ext cx="7950705" cy="4184486"/>
            <a:chOff x="0" y="-152400"/>
            <a:chExt cx="10600940" cy="5579312"/>
          </a:xfrm>
        </p:grpSpPr>
        <p:sp>
          <p:nvSpPr>
            <p:cNvPr id="7" name="TextBox 7"/>
            <p:cNvSpPr txBox="1"/>
            <p:nvPr/>
          </p:nvSpPr>
          <p:spPr>
            <a:xfrm>
              <a:off x="0" y="-152400"/>
              <a:ext cx="10600940" cy="1677640"/>
            </a:xfrm>
            <a:prstGeom prst="rect">
              <a:avLst/>
            </a:prstGeom>
          </p:spPr>
          <p:txBody>
            <a:bodyPr lIns="0" tIns="0" rIns="0" bIns="0" rtlCol="0" anchor="t">
              <a:spAutoFit/>
            </a:bodyPr>
            <a:lstStyle/>
            <a:p>
              <a:pPr marL="0" lvl="0" indent="0" algn="l">
                <a:lnSpc>
                  <a:spcPts val="10500"/>
                </a:lnSpc>
                <a:spcBef>
                  <a:spcPct val="0"/>
                </a:spcBef>
              </a:pPr>
              <a:r>
                <a:rPr lang="en-US" sz="7500" u="none" dirty="0">
                  <a:solidFill>
                    <a:srgbClr val="000000"/>
                  </a:solidFill>
                  <a:latin typeface="Open Sans Extra Bold" panose="020B0604020202020204" charset="0"/>
                </a:rPr>
                <a:t>HELLO THERE!</a:t>
              </a:r>
            </a:p>
          </p:txBody>
        </p:sp>
        <p:sp>
          <p:nvSpPr>
            <p:cNvPr id="8" name="TextBox 8"/>
            <p:cNvSpPr txBox="1"/>
            <p:nvPr/>
          </p:nvSpPr>
          <p:spPr>
            <a:xfrm>
              <a:off x="0" y="2225183"/>
              <a:ext cx="8991600" cy="3201729"/>
            </a:xfrm>
            <a:prstGeom prst="rect">
              <a:avLst/>
            </a:prstGeom>
          </p:spPr>
          <p:txBody>
            <a:bodyPr wrap="square" lIns="0" tIns="0" rIns="0" bIns="0" rtlCol="0" anchor="t">
              <a:spAutoFit/>
            </a:bodyPr>
            <a:lstStyle/>
            <a:p>
              <a:pPr algn="l">
                <a:lnSpc>
                  <a:spcPts val="3779"/>
                </a:lnSpc>
              </a:pPr>
              <a:r>
                <a:rPr lang="en-US" sz="2699" u="none" dirty="0">
                  <a:solidFill>
                    <a:srgbClr val="000000"/>
                  </a:solidFill>
                  <a:latin typeface="Roboto Condensed Bold"/>
                </a:rPr>
                <a:t>I’M </a:t>
              </a:r>
              <a:r>
                <a:rPr lang="en-US" sz="2699" dirty="0">
                  <a:solidFill>
                    <a:srgbClr val="000000"/>
                  </a:solidFill>
                  <a:latin typeface="Roboto Condensed Bold"/>
                </a:rPr>
                <a:t>PRATYUSH PRASAD</a:t>
              </a:r>
              <a:r>
                <a:rPr lang="en-US" sz="2699" u="none" dirty="0">
                  <a:solidFill>
                    <a:srgbClr val="000000"/>
                  </a:solidFill>
                  <a:latin typeface="Roboto Condensed Bold"/>
                </a:rPr>
                <a:t>, AND I'LL BE SHARING WITH YOU MY </a:t>
              </a:r>
              <a:r>
                <a:rPr lang="en-US" sz="2699" dirty="0">
                  <a:solidFill>
                    <a:srgbClr val="000000"/>
                  </a:solidFill>
                  <a:latin typeface="Roboto Condensed Bold"/>
                </a:rPr>
                <a:t>VIEW POINTS</a:t>
              </a:r>
              <a:r>
                <a:rPr lang="en-US" sz="2699" u="none" dirty="0">
                  <a:solidFill>
                    <a:srgbClr val="000000"/>
                  </a:solidFill>
                  <a:latin typeface="Roboto Condensed Bold"/>
                </a:rPr>
                <a:t>. MY CONTACT DETAILS ARE</a:t>
              </a:r>
            </a:p>
            <a:p>
              <a:pPr marL="514350" indent="-514350" algn="l">
                <a:lnSpc>
                  <a:spcPts val="3779"/>
                </a:lnSpc>
                <a:buAutoNum type="arabicPeriod"/>
              </a:pPr>
              <a:r>
                <a:rPr lang="en-US" sz="2699" dirty="0">
                  <a:solidFill>
                    <a:srgbClr val="000000"/>
                  </a:solidFill>
                  <a:latin typeface="Roboto Condensed Bold"/>
                </a:rPr>
                <a:t>E-Mail – </a:t>
              </a:r>
              <a:r>
                <a:rPr lang="en-US" sz="2699" dirty="0">
                  <a:solidFill>
                    <a:srgbClr val="000000"/>
                  </a:solidFill>
                  <a:latin typeface="Roboto Condensed Bold"/>
                  <a:hlinkClick r:id="rId2"/>
                </a:rPr>
                <a:t>prasadpratyush2323@outlook.com</a:t>
              </a:r>
              <a:endParaRPr lang="en-US" sz="2699" dirty="0">
                <a:solidFill>
                  <a:srgbClr val="000000"/>
                </a:solidFill>
                <a:latin typeface="Roboto Condensed Bold"/>
              </a:endParaRPr>
            </a:p>
            <a:p>
              <a:pPr algn="l">
                <a:lnSpc>
                  <a:spcPts val="3779"/>
                </a:lnSpc>
              </a:pPr>
              <a:r>
                <a:rPr lang="en-US" sz="2699" u="none" dirty="0">
                  <a:solidFill>
                    <a:srgbClr val="000000"/>
                  </a:solidFill>
                  <a:latin typeface="Roboto Condensed Bold"/>
                </a:rPr>
                <a:t>	</a:t>
              </a:r>
              <a:r>
                <a:rPr lang="en-US" sz="2699" dirty="0">
                  <a:solidFill>
                    <a:srgbClr val="000000"/>
                  </a:solidFill>
                  <a:latin typeface="Roboto Condensed Bold"/>
                </a:rPr>
                <a:t>        - </a:t>
              </a:r>
              <a:r>
                <a:rPr lang="en-US" sz="2699" dirty="0">
                  <a:solidFill>
                    <a:srgbClr val="000000"/>
                  </a:solidFill>
                  <a:latin typeface="Roboto Condensed Bold"/>
                  <a:hlinkClick r:id="rId3"/>
                </a:rPr>
                <a:t>pratyushprasad150101@gmail.com</a:t>
              </a:r>
              <a:endParaRPr lang="en-US" sz="2699" dirty="0">
                <a:solidFill>
                  <a:srgbClr val="000000"/>
                </a:solidFill>
                <a:latin typeface="Roboto Condensed Bold"/>
              </a:endParaRPr>
            </a:p>
          </p:txBody>
        </p:sp>
      </p:grpSp>
      <p:grpSp>
        <p:nvGrpSpPr>
          <p:cNvPr id="9" name="Group 9"/>
          <p:cNvGrpSpPr/>
          <p:nvPr/>
        </p:nvGrpSpPr>
        <p:grpSpPr>
          <a:xfrm>
            <a:off x="16744950" y="0"/>
            <a:ext cx="1543050" cy="1543050"/>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1B1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311519" cy="10287000"/>
            <a:chOff x="0" y="0"/>
            <a:chExt cx="2452417" cy="2709333"/>
          </a:xfrm>
        </p:grpSpPr>
        <p:sp>
          <p:nvSpPr>
            <p:cNvPr id="3" name="Freeform 3"/>
            <p:cNvSpPr/>
            <p:nvPr/>
          </p:nvSpPr>
          <p:spPr>
            <a:xfrm>
              <a:off x="0" y="0"/>
              <a:ext cx="2452417" cy="2709333"/>
            </a:xfrm>
            <a:custGeom>
              <a:avLst/>
              <a:gdLst/>
              <a:ahLst/>
              <a:cxnLst/>
              <a:rect l="l" t="t" r="r" b="b"/>
              <a:pathLst>
                <a:path w="2452417" h="2709333">
                  <a:moveTo>
                    <a:pt x="0" y="0"/>
                  </a:moveTo>
                  <a:lnTo>
                    <a:pt x="2452417" y="0"/>
                  </a:lnTo>
                  <a:lnTo>
                    <a:pt x="2452417" y="2709333"/>
                  </a:lnTo>
                  <a:lnTo>
                    <a:pt x="0" y="2709333"/>
                  </a:lnTo>
                  <a:close/>
                </a:path>
              </a:pathLst>
            </a:custGeom>
            <a:solidFill>
              <a:srgbClr val="F4CEE4"/>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sp>
        <p:nvSpPr>
          <p:cNvPr id="33" name="TextBox 33"/>
          <p:cNvSpPr txBox="1"/>
          <p:nvPr/>
        </p:nvSpPr>
        <p:spPr>
          <a:xfrm>
            <a:off x="9948523" y="2234360"/>
            <a:ext cx="7882277" cy="5195140"/>
          </a:xfrm>
          <a:prstGeom prst="rect">
            <a:avLst/>
          </a:prstGeom>
        </p:spPr>
        <p:txBody>
          <a:bodyPr wrap="square" lIns="0" tIns="0" rIns="0" bIns="0" rtlCol="0" anchor="t">
            <a:spAutoFit/>
          </a:bodyPr>
          <a:lstStyle/>
          <a:p>
            <a:pPr marL="0" lvl="0" indent="0" algn="ctr">
              <a:lnSpc>
                <a:spcPts val="10500"/>
              </a:lnSpc>
              <a:spcBef>
                <a:spcPct val="0"/>
              </a:spcBef>
            </a:pPr>
            <a:r>
              <a:rPr lang="en-US" sz="5400" u="none" dirty="0">
                <a:solidFill>
                  <a:srgbClr val="FFFFFF"/>
                </a:solidFill>
                <a:latin typeface="Open Sans Extra Bold" panose="020B0604020202020204" charset="0"/>
              </a:rPr>
              <a:t>STEP 6</a:t>
            </a:r>
          </a:p>
          <a:p>
            <a:pPr marL="0" lvl="0" indent="0" algn="ctr">
              <a:lnSpc>
                <a:spcPts val="10500"/>
              </a:lnSpc>
              <a:spcBef>
                <a:spcPct val="0"/>
              </a:spcBef>
            </a:pPr>
            <a:r>
              <a:rPr lang="en-US" sz="5400" dirty="0">
                <a:solidFill>
                  <a:srgbClr val="FFFFFF"/>
                </a:solidFill>
                <a:latin typeface="Open Sans Extra Bold" panose="020B0604020202020204" charset="0"/>
              </a:rPr>
              <a:t>RESULT ANALYSIS</a:t>
            </a:r>
            <a:endParaRPr lang="en-US" sz="5400" u="none" dirty="0">
              <a:solidFill>
                <a:srgbClr val="FFFFFF"/>
              </a:solidFill>
              <a:latin typeface="Open Sans Extra Bold" panose="020B0604020202020204" charset="0"/>
            </a:endParaRPr>
          </a:p>
          <a:p>
            <a:pPr marL="0" lvl="0" indent="0" algn="ctr">
              <a:lnSpc>
                <a:spcPts val="10500"/>
              </a:lnSpc>
              <a:spcBef>
                <a:spcPct val="0"/>
              </a:spcBef>
            </a:pPr>
            <a:r>
              <a:rPr lang="en-US" sz="5400" u="none" dirty="0">
                <a:solidFill>
                  <a:srgbClr val="FFFFFF"/>
                </a:solidFill>
                <a:latin typeface="Open Sans Extra Bold" panose="020B0604020202020204" charset="0"/>
              </a:rPr>
              <a:t>ACCURACY AND LOSS CURVE OF GOOGLENET</a:t>
            </a:r>
          </a:p>
        </p:txBody>
      </p:sp>
      <p:sp>
        <p:nvSpPr>
          <p:cNvPr id="34" name="TextBox 34"/>
          <p:cNvSpPr txBox="1"/>
          <p:nvPr/>
        </p:nvSpPr>
        <p:spPr>
          <a:xfrm>
            <a:off x="11186773" y="9283131"/>
            <a:ext cx="6796427" cy="356169"/>
          </a:xfrm>
          <a:prstGeom prst="rect">
            <a:avLst/>
          </a:prstGeom>
        </p:spPr>
        <p:txBody>
          <a:bodyPr lIns="0" tIns="0" rIns="0" bIns="0" rtlCol="0" anchor="t">
            <a:spAutoFit/>
          </a:bodyPr>
          <a:lstStyle/>
          <a:p>
            <a:pPr marL="0" lvl="0" indent="0" algn="ctr">
              <a:lnSpc>
                <a:spcPts val="2940"/>
              </a:lnSpc>
              <a:spcBef>
                <a:spcPct val="0"/>
              </a:spcBef>
            </a:pPr>
            <a:r>
              <a:rPr lang="en-US" sz="2100" u="none" dirty="0">
                <a:solidFill>
                  <a:srgbClr val="FFFFFF"/>
                </a:solidFill>
                <a:latin typeface="Open Sans"/>
              </a:rPr>
              <a:t>TRANSFER LEARNING WITH THE BEST MODEL</a:t>
            </a:r>
          </a:p>
        </p:txBody>
      </p:sp>
      <p:grpSp>
        <p:nvGrpSpPr>
          <p:cNvPr id="35" name="Group 35"/>
          <p:cNvGrpSpPr/>
          <p:nvPr/>
        </p:nvGrpSpPr>
        <p:grpSpPr>
          <a:xfrm>
            <a:off x="9301994" y="8743950"/>
            <a:ext cx="1543050" cy="1543050"/>
            <a:chOff x="0" y="0"/>
            <a:chExt cx="812800" cy="812800"/>
          </a:xfrm>
        </p:grpSpPr>
        <p:sp>
          <p:nvSpPr>
            <p:cNvPr id="36" name="Freeform 3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4CEE4"/>
            </a:solidFill>
          </p:spPr>
        </p:sp>
        <p:sp>
          <p:nvSpPr>
            <p:cNvPr id="37" name="TextBox 37"/>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38" name="Group 38"/>
          <p:cNvGrpSpPr/>
          <p:nvPr/>
        </p:nvGrpSpPr>
        <p:grpSpPr>
          <a:xfrm>
            <a:off x="16744950" y="0"/>
            <a:ext cx="1543050" cy="1543050"/>
            <a:chOff x="0" y="0"/>
            <a:chExt cx="812800" cy="812800"/>
          </a:xfrm>
        </p:grpSpPr>
        <p:sp>
          <p:nvSpPr>
            <p:cNvPr id="39" name="Freeform 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4CEE4"/>
            </a:solidFill>
          </p:spPr>
        </p:sp>
        <p:sp>
          <p:nvSpPr>
            <p:cNvPr id="40" name="TextBox 40"/>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pic>
        <p:nvPicPr>
          <p:cNvPr id="46" name="Picture 45">
            <a:extLst>
              <a:ext uri="{FF2B5EF4-FFF2-40B4-BE49-F238E27FC236}">
                <a16:creationId xmlns:a16="http://schemas.microsoft.com/office/drawing/2014/main" id="{223EBD6D-A80A-4452-28A2-5CA34E3A6096}"/>
              </a:ext>
            </a:extLst>
          </p:cNvPr>
          <p:cNvPicPr>
            <a:picLocks noChangeAspect="1"/>
          </p:cNvPicPr>
          <p:nvPr/>
        </p:nvPicPr>
        <p:blipFill>
          <a:blip r:embed="rId2"/>
          <a:stretch>
            <a:fillRect/>
          </a:stretch>
        </p:blipFill>
        <p:spPr>
          <a:xfrm>
            <a:off x="1648270" y="553288"/>
            <a:ext cx="6014975" cy="4227085"/>
          </a:xfrm>
          <a:prstGeom prst="rect">
            <a:avLst/>
          </a:prstGeom>
        </p:spPr>
      </p:pic>
      <p:pic>
        <p:nvPicPr>
          <p:cNvPr id="48" name="Picture 47">
            <a:extLst>
              <a:ext uri="{FF2B5EF4-FFF2-40B4-BE49-F238E27FC236}">
                <a16:creationId xmlns:a16="http://schemas.microsoft.com/office/drawing/2014/main" id="{2AC0C7E2-CCD6-3B5F-624E-C5C6E5E22D78}"/>
              </a:ext>
            </a:extLst>
          </p:cNvPr>
          <p:cNvPicPr>
            <a:picLocks noChangeAspect="1"/>
          </p:cNvPicPr>
          <p:nvPr/>
        </p:nvPicPr>
        <p:blipFill>
          <a:blip r:embed="rId3"/>
          <a:stretch>
            <a:fillRect/>
          </a:stretch>
        </p:blipFill>
        <p:spPr>
          <a:xfrm>
            <a:off x="1648271" y="5524500"/>
            <a:ext cx="6014975" cy="420921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CEE4"/>
        </a:solidFill>
        <a:effectLst/>
      </p:bgPr>
    </p:bg>
    <p:spTree>
      <p:nvGrpSpPr>
        <p:cNvPr id="1" name=""/>
        <p:cNvGrpSpPr/>
        <p:nvPr/>
      </p:nvGrpSpPr>
      <p:grpSpPr>
        <a:xfrm>
          <a:off x="0" y="0"/>
          <a:ext cx="0" cy="0"/>
          <a:chOff x="0" y="0"/>
          <a:chExt cx="0" cy="0"/>
        </a:xfrm>
      </p:grpSpPr>
      <p:sp>
        <p:nvSpPr>
          <p:cNvPr id="2" name="TextBox 2"/>
          <p:cNvSpPr txBox="1"/>
          <p:nvPr/>
        </p:nvSpPr>
        <p:spPr>
          <a:xfrm>
            <a:off x="660688" y="465341"/>
            <a:ext cx="12382500" cy="1258230"/>
          </a:xfrm>
          <a:prstGeom prst="rect">
            <a:avLst/>
          </a:prstGeom>
        </p:spPr>
        <p:txBody>
          <a:bodyPr wrap="square" lIns="0" tIns="0" rIns="0" bIns="0" rtlCol="0" anchor="t">
            <a:spAutoFit/>
          </a:bodyPr>
          <a:lstStyle/>
          <a:p>
            <a:pPr marL="0" lvl="0" indent="0" algn="l">
              <a:lnSpc>
                <a:spcPts val="10500"/>
              </a:lnSpc>
              <a:spcBef>
                <a:spcPct val="0"/>
              </a:spcBef>
            </a:pPr>
            <a:r>
              <a:rPr lang="en-US" sz="7500" u="none" dirty="0">
                <a:solidFill>
                  <a:srgbClr val="F81B1B"/>
                </a:solidFill>
                <a:latin typeface="Open Sans Extra Bold" panose="020B0604020202020204" charset="0"/>
              </a:rPr>
              <a:t>FUTURE WORK</a:t>
            </a:r>
          </a:p>
        </p:txBody>
      </p:sp>
      <p:sp>
        <p:nvSpPr>
          <p:cNvPr id="4" name="TextBox 4"/>
          <p:cNvSpPr txBox="1"/>
          <p:nvPr/>
        </p:nvSpPr>
        <p:spPr>
          <a:xfrm>
            <a:off x="2819400" y="2781300"/>
            <a:ext cx="11582399" cy="5847755"/>
          </a:xfrm>
          <a:prstGeom prst="rect">
            <a:avLst/>
          </a:prstGeom>
        </p:spPr>
        <p:txBody>
          <a:bodyPr wrap="square" lIns="0" tIns="0" rIns="0" bIns="0" rtlCol="0" anchor="t">
            <a:spAutoFit/>
          </a:bodyPr>
          <a:lstStyle/>
          <a:p>
            <a:pPr marL="514350" lvl="1" indent="-514350" algn="just">
              <a:lnSpc>
                <a:spcPts val="3779"/>
              </a:lnSpc>
              <a:spcBef>
                <a:spcPct val="0"/>
              </a:spcBef>
              <a:buAutoNum type="arabicPeriod"/>
            </a:pPr>
            <a:r>
              <a:rPr lang="en-US" sz="3600" dirty="0">
                <a:solidFill>
                  <a:srgbClr val="000000"/>
                </a:solidFill>
                <a:latin typeface="Roboto Condensed Bold"/>
              </a:rPr>
              <a:t>Build a model with multi class classification to distinguish between Normal, variants of pneumonia and Covid-19.</a:t>
            </a:r>
          </a:p>
          <a:p>
            <a:pPr marL="514350" lvl="1" indent="-514350" algn="just">
              <a:lnSpc>
                <a:spcPts val="3779"/>
              </a:lnSpc>
              <a:spcBef>
                <a:spcPct val="0"/>
              </a:spcBef>
              <a:buAutoNum type="arabicPeriod"/>
            </a:pPr>
            <a:endParaRPr lang="en-US" sz="3600" dirty="0">
              <a:solidFill>
                <a:srgbClr val="000000"/>
              </a:solidFill>
              <a:latin typeface="Roboto Condensed Bold"/>
            </a:endParaRPr>
          </a:p>
          <a:p>
            <a:pPr marL="514350" lvl="1" indent="-514350" algn="just">
              <a:lnSpc>
                <a:spcPts val="3779"/>
              </a:lnSpc>
              <a:spcBef>
                <a:spcPct val="0"/>
              </a:spcBef>
              <a:buAutoNum type="arabicPeriod"/>
            </a:pPr>
            <a:r>
              <a:rPr lang="en-US" sz="3600" dirty="0">
                <a:solidFill>
                  <a:srgbClr val="000000"/>
                </a:solidFill>
                <a:latin typeface="Roboto Condensed Bold"/>
              </a:rPr>
              <a:t>Combine CNN models with other classifiers such as Support Vector Machines.</a:t>
            </a:r>
          </a:p>
          <a:p>
            <a:pPr marL="514350" lvl="1" indent="-514350" algn="just">
              <a:lnSpc>
                <a:spcPts val="3779"/>
              </a:lnSpc>
              <a:spcBef>
                <a:spcPct val="0"/>
              </a:spcBef>
              <a:buAutoNum type="arabicPeriod"/>
            </a:pPr>
            <a:endParaRPr lang="en-US" sz="3600" dirty="0">
              <a:solidFill>
                <a:srgbClr val="000000"/>
              </a:solidFill>
              <a:latin typeface="Roboto Condensed Bold"/>
            </a:endParaRPr>
          </a:p>
          <a:p>
            <a:pPr marL="514350" lvl="1" indent="-514350" algn="just">
              <a:lnSpc>
                <a:spcPts val="3779"/>
              </a:lnSpc>
              <a:spcBef>
                <a:spcPct val="0"/>
              </a:spcBef>
              <a:buAutoNum type="arabicPeriod"/>
            </a:pPr>
            <a:r>
              <a:rPr lang="en-US" sz="3600" dirty="0">
                <a:solidFill>
                  <a:srgbClr val="000000"/>
                </a:solidFill>
                <a:latin typeface="Roboto Condensed Bold"/>
              </a:rPr>
              <a:t>Tune Parameters such as Learning Rate, Batch Size, Optimizers, Number of Layers, Types of Layers, Number of Neurons in each layer, types of activation Function of each layer. Grid Search CV or Randomized Search CV can also be used.</a:t>
            </a:r>
          </a:p>
          <a:p>
            <a:pPr marL="514350" lvl="1" indent="-514350" algn="just">
              <a:lnSpc>
                <a:spcPts val="3779"/>
              </a:lnSpc>
              <a:spcBef>
                <a:spcPct val="0"/>
              </a:spcBef>
              <a:buAutoNum type="arabicPeriod"/>
            </a:pPr>
            <a:endParaRPr lang="en-US" sz="3200" u="none" dirty="0">
              <a:solidFill>
                <a:srgbClr val="000000"/>
              </a:solidFill>
              <a:latin typeface="Roboto Condensed Bold"/>
            </a:endParaRPr>
          </a:p>
        </p:txBody>
      </p:sp>
      <p:grpSp>
        <p:nvGrpSpPr>
          <p:cNvPr id="9" name="Group 9"/>
          <p:cNvGrpSpPr/>
          <p:nvPr/>
        </p:nvGrpSpPr>
        <p:grpSpPr>
          <a:xfrm rot="-5400000">
            <a:off x="16754475" y="0"/>
            <a:ext cx="1543050" cy="1543050"/>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12" name="Group 12"/>
          <p:cNvGrpSpPr/>
          <p:nvPr/>
        </p:nvGrpSpPr>
        <p:grpSpPr>
          <a:xfrm rot="-5400000">
            <a:off x="16754475" y="1543050"/>
            <a:ext cx="1543050" cy="1543050"/>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4CEE4"/>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15" name="Group 15"/>
          <p:cNvGrpSpPr/>
          <p:nvPr/>
        </p:nvGrpSpPr>
        <p:grpSpPr>
          <a:xfrm rot="-5400000">
            <a:off x="15211425" y="1543050"/>
            <a:ext cx="1543050" cy="1543050"/>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18" name="Group 18"/>
          <p:cNvGrpSpPr/>
          <p:nvPr/>
        </p:nvGrpSpPr>
        <p:grpSpPr>
          <a:xfrm rot="-5400000">
            <a:off x="16754475" y="3076575"/>
            <a:ext cx="1543050" cy="1543050"/>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21" name="Group 21"/>
          <p:cNvGrpSpPr/>
          <p:nvPr/>
        </p:nvGrpSpPr>
        <p:grpSpPr>
          <a:xfrm rot="-5400000">
            <a:off x="15211425" y="9525"/>
            <a:ext cx="1543050" cy="1543050"/>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4CEE4"/>
            </a:solidFill>
          </p:spPr>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24" name="Group 24"/>
          <p:cNvGrpSpPr/>
          <p:nvPr/>
        </p:nvGrpSpPr>
        <p:grpSpPr>
          <a:xfrm rot="-5400000">
            <a:off x="13668375" y="9525"/>
            <a:ext cx="1543050" cy="1543050"/>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pic>
        <p:nvPicPr>
          <p:cNvPr id="5" name="Picture 29">
            <a:extLst>
              <a:ext uri="{FF2B5EF4-FFF2-40B4-BE49-F238E27FC236}">
                <a16:creationId xmlns:a16="http://schemas.microsoft.com/office/drawing/2014/main" id="{DB8716A9-8E15-0280-D1FD-C7AD2F7063C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1000" y="2781300"/>
            <a:ext cx="1842272" cy="1095315"/>
          </a:xfrm>
          <a:prstGeom prst="rect">
            <a:avLst/>
          </a:prstGeom>
        </p:spPr>
      </p:pic>
    </p:spTree>
    <p:extLst>
      <p:ext uri="{BB962C8B-B14F-4D97-AF65-F5344CB8AC3E}">
        <p14:creationId xmlns:p14="http://schemas.microsoft.com/office/powerpoint/2010/main" val="643894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1B1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543050" cy="154305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5" name="Group 5"/>
          <p:cNvGrpSpPr/>
          <p:nvPr/>
        </p:nvGrpSpPr>
        <p:grpSpPr>
          <a:xfrm>
            <a:off x="0" y="1452637"/>
            <a:ext cx="1543050" cy="1633463"/>
            <a:chOff x="0" y="-47625"/>
            <a:chExt cx="812800" cy="860425"/>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a:ln>
              <a:noFill/>
            </a:ln>
          </p:spPr>
        </p:sp>
        <p:sp>
          <p:nvSpPr>
            <p:cNvPr id="7" name="TextBox 7"/>
            <p:cNvSpPr txBox="1"/>
            <p:nvPr/>
          </p:nvSpPr>
          <p:spPr>
            <a:xfrm>
              <a:off x="0" y="-47625"/>
              <a:ext cx="812800" cy="860425"/>
            </a:xfrm>
            <a:prstGeom prst="rect">
              <a:avLst/>
            </a:prstGeom>
            <a:ln>
              <a:noFill/>
            </a:ln>
          </p:spPr>
          <p:txBody>
            <a:bodyPr lIns="50800" tIns="50800" rIns="50800" bIns="50800" rtlCol="0" anchor="ctr"/>
            <a:lstStyle/>
            <a:p>
              <a:pPr algn="ctr">
                <a:lnSpc>
                  <a:spcPts val="3262"/>
                </a:lnSpc>
              </a:pPr>
              <a:endParaRPr/>
            </a:p>
          </p:txBody>
        </p:sp>
      </p:grpSp>
      <p:grpSp>
        <p:nvGrpSpPr>
          <p:cNvPr id="8" name="Group 8"/>
          <p:cNvGrpSpPr/>
          <p:nvPr/>
        </p:nvGrpSpPr>
        <p:grpSpPr>
          <a:xfrm>
            <a:off x="0" y="3086100"/>
            <a:ext cx="1543050" cy="154305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FFE8"/>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11" name="Group 11"/>
          <p:cNvGrpSpPr/>
          <p:nvPr/>
        </p:nvGrpSpPr>
        <p:grpSpPr>
          <a:xfrm>
            <a:off x="1543050" y="0"/>
            <a:ext cx="1543050" cy="1543050"/>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a:ln>
              <a:noFill/>
            </a:ln>
          </p:spPr>
        </p:sp>
        <p:sp>
          <p:nvSpPr>
            <p:cNvPr id="13" name="TextBox 13"/>
            <p:cNvSpPr txBox="1"/>
            <p:nvPr/>
          </p:nvSpPr>
          <p:spPr>
            <a:xfrm>
              <a:off x="0" y="-47625"/>
              <a:ext cx="812800" cy="860425"/>
            </a:xfrm>
            <a:prstGeom prst="rect">
              <a:avLst/>
            </a:prstGeom>
            <a:ln>
              <a:noFill/>
            </a:ln>
          </p:spPr>
          <p:txBody>
            <a:bodyPr lIns="50800" tIns="50800" rIns="50800" bIns="50800" rtlCol="0" anchor="ctr"/>
            <a:lstStyle/>
            <a:p>
              <a:pPr algn="ctr">
                <a:lnSpc>
                  <a:spcPts val="3262"/>
                </a:lnSpc>
              </a:pPr>
              <a:endParaRPr/>
            </a:p>
          </p:txBody>
        </p:sp>
      </p:grpSp>
      <p:grpSp>
        <p:nvGrpSpPr>
          <p:cNvPr id="14" name="Group 14"/>
          <p:cNvGrpSpPr/>
          <p:nvPr/>
        </p:nvGrpSpPr>
        <p:grpSpPr>
          <a:xfrm>
            <a:off x="3086100" y="0"/>
            <a:ext cx="1543050" cy="1543050"/>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FFE8"/>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17" name="Group 17"/>
          <p:cNvGrpSpPr/>
          <p:nvPr/>
        </p:nvGrpSpPr>
        <p:grpSpPr>
          <a:xfrm>
            <a:off x="4629150" y="0"/>
            <a:ext cx="13658850" cy="1543050"/>
            <a:chOff x="0" y="0"/>
            <a:chExt cx="7194785" cy="812800"/>
          </a:xfrm>
        </p:grpSpPr>
        <p:sp>
          <p:nvSpPr>
            <p:cNvPr id="18" name="Freeform 18"/>
            <p:cNvSpPr/>
            <p:nvPr/>
          </p:nvSpPr>
          <p:spPr>
            <a:xfrm>
              <a:off x="0" y="0"/>
              <a:ext cx="7194785" cy="812800"/>
            </a:xfrm>
            <a:custGeom>
              <a:avLst/>
              <a:gdLst/>
              <a:ahLst/>
              <a:cxnLst/>
              <a:rect l="l" t="t" r="r" b="b"/>
              <a:pathLst>
                <a:path w="7194785" h="812800">
                  <a:moveTo>
                    <a:pt x="0" y="0"/>
                  </a:moveTo>
                  <a:lnTo>
                    <a:pt x="7194785" y="0"/>
                  </a:lnTo>
                  <a:lnTo>
                    <a:pt x="7194785" y="812800"/>
                  </a:lnTo>
                  <a:lnTo>
                    <a:pt x="0" y="812800"/>
                  </a:lnTo>
                  <a:close/>
                </a:path>
              </a:pathLst>
            </a:custGeom>
            <a:solidFill>
              <a:srgbClr val="F4CEE4"/>
            </a:solidFill>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20" name="Group 20"/>
          <p:cNvGrpSpPr/>
          <p:nvPr/>
        </p:nvGrpSpPr>
        <p:grpSpPr>
          <a:xfrm>
            <a:off x="0" y="8743950"/>
            <a:ext cx="13677900" cy="1543050"/>
            <a:chOff x="0" y="0"/>
            <a:chExt cx="7204820" cy="812800"/>
          </a:xfrm>
        </p:grpSpPr>
        <p:sp>
          <p:nvSpPr>
            <p:cNvPr id="21" name="Freeform 21"/>
            <p:cNvSpPr/>
            <p:nvPr/>
          </p:nvSpPr>
          <p:spPr>
            <a:xfrm>
              <a:off x="0" y="0"/>
              <a:ext cx="7204820" cy="812800"/>
            </a:xfrm>
            <a:custGeom>
              <a:avLst/>
              <a:gdLst/>
              <a:ahLst/>
              <a:cxnLst/>
              <a:rect l="l" t="t" r="r" b="b"/>
              <a:pathLst>
                <a:path w="7204820" h="812800">
                  <a:moveTo>
                    <a:pt x="0" y="0"/>
                  </a:moveTo>
                  <a:lnTo>
                    <a:pt x="7204820" y="0"/>
                  </a:lnTo>
                  <a:lnTo>
                    <a:pt x="7204820" y="812800"/>
                  </a:lnTo>
                  <a:lnTo>
                    <a:pt x="0" y="812800"/>
                  </a:lnTo>
                  <a:close/>
                </a:path>
              </a:pathLst>
            </a:custGeom>
            <a:solidFill>
              <a:srgbClr val="F4CEE4"/>
            </a:solidFill>
          </p:spPr>
        </p:sp>
        <p:sp>
          <p:nvSpPr>
            <p:cNvPr id="22" name="TextBox 22"/>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23" name="Group 23"/>
          <p:cNvGrpSpPr/>
          <p:nvPr/>
        </p:nvGrpSpPr>
        <p:grpSpPr>
          <a:xfrm>
            <a:off x="16744950" y="8743950"/>
            <a:ext cx="1543050" cy="1543050"/>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26" name="Group 26"/>
          <p:cNvGrpSpPr/>
          <p:nvPr/>
        </p:nvGrpSpPr>
        <p:grpSpPr>
          <a:xfrm>
            <a:off x="15182850" y="8743950"/>
            <a:ext cx="1571624" cy="1543050"/>
            <a:chOff x="0" y="0"/>
            <a:chExt cx="812800" cy="812800"/>
          </a:xfrm>
        </p:grpSpPr>
        <p:sp>
          <p:nvSpPr>
            <p:cNvPr id="27" name="Freeform 2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a:ln>
              <a:noFill/>
            </a:ln>
          </p:spPr>
        </p:sp>
        <p:sp>
          <p:nvSpPr>
            <p:cNvPr id="28" name="TextBox 28"/>
            <p:cNvSpPr txBox="1"/>
            <p:nvPr/>
          </p:nvSpPr>
          <p:spPr>
            <a:xfrm>
              <a:off x="0" y="-47625"/>
              <a:ext cx="812800" cy="860425"/>
            </a:xfrm>
            <a:prstGeom prst="rect">
              <a:avLst/>
            </a:prstGeom>
            <a:ln>
              <a:noFill/>
            </a:ln>
          </p:spPr>
          <p:txBody>
            <a:bodyPr lIns="50800" tIns="50800" rIns="50800" bIns="50800" rtlCol="0" anchor="ctr"/>
            <a:lstStyle/>
            <a:p>
              <a:pPr algn="ctr">
                <a:lnSpc>
                  <a:spcPts val="3262"/>
                </a:lnSpc>
              </a:pPr>
              <a:endParaRPr/>
            </a:p>
          </p:txBody>
        </p:sp>
      </p:grpSp>
      <p:grpSp>
        <p:nvGrpSpPr>
          <p:cNvPr id="29" name="Group 29"/>
          <p:cNvGrpSpPr/>
          <p:nvPr/>
        </p:nvGrpSpPr>
        <p:grpSpPr>
          <a:xfrm>
            <a:off x="15211425" y="7200900"/>
            <a:ext cx="1543050" cy="1543050"/>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FFE8"/>
            </a:solidFill>
          </p:spPr>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32" name="Group 32"/>
          <p:cNvGrpSpPr/>
          <p:nvPr/>
        </p:nvGrpSpPr>
        <p:grpSpPr>
          <a:xfrm>
            <a:off x="13677900" y="8743950"/>
            <a:ext cx="1533525" cy="1543050"/>
            <a:chOff x="0" y="0"/>
            <a:chExt cx="807783" cy="812800"/>
          </a:xfrm>
        </p:grpSpPr>
        <p:sp>
          <p:nvSpPr>
            <p:cNvPr id="33" name="Freeform 33"/>
            <p:cNvSpPr/>
            <p:nvPr/>
          </p:nvSpPr>
          <p:spPr>
            <a:xfrm>
              <a:off x="0" y="0"/>
              <a:ext cx="807783" cy="812800"/>
            </a:xfrm>
            <a:custGeom>
              <a:avLst/>
              <a:gdLst/>
              <a:ahLst/>
              <a:cxnLst/>
              <a:rect l="l" t="t" r="r" b="b"/>
              <a:pathLst>
                <a:path w="807783" h="812800">
                  <a:moveTo>
                    <a:pt x="0" y="0"/>
                  </a:moveTo>
                  <a:lnTo>
                    <a:pt x="807783" y="0"/>
                  </a:lnTo>
                  <a:lnTo>
                    <a:pt x="807783" y="812800"/>
                  </a:lnTo>
                  <a:lnTo>
                    <a:pt x="0" y="812800"/>
                  </a:lnTo>
                  <a:close/>
                </a:path>
              </a:pathLst>
            </a:custGeom>
            <a:solidFill>
              <a:srgbClr val="E9FFE8"/>
            </a:solidFill>
          </p:spPr>
        </p:sp>
        <p:sp>
          <p:nvSpPr>
            <p:cNvPr id="34" name="TextBox 34"/>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35" name="Group 35"/>
          <p:cNvGrpSpPr/>
          <p:nvPr/>
        </p:nvGrpSpPr>
        <p:grpSpPr>
          <a:xfrm>
            <a:off x="16744950" y="7200900"/>
            <a:ext cx="1543050" cy="1543050"/>
            <a:chOff x="0" y="0"/>
            <a:chExt cx="812800" cy="812800"/>
          </a:xfrm>
        </p:grpSpPr>
        <p:sp>
          <p:nvSpPr>
            <p:cNvPr id="36" name="Freeform 3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a:ln>
              <a:noFill/>
            </a:ln>
          </p:spPr>
        </p:sp>
        <p:sp>
          <p:nvSpPr>
            <p:cNvPr id="37" name="TextBox 37"/>
            <p:cNvSpPr txBox="1"/>
            <p:nvPr/>
          </p:nvSpPr>
          <p:spPr>
            <a:xfrm>
              <a:off x="0" y="-47625"/>
              <a:ext cx="812800" cy="860425"/>
            </a:xfrm>
            <a:prstGeom prst="rect">
              <a:avLst/>
            </a:prstGeom>
            <a:ln>
              <a:noFill/>
            </a:ln>
          </p:spPr>
          <p:txBody>
            <a:bodyPr lIns="50800" tIns="50800" rIns="50800" bIns="50800" rtlCol="0" anchor="ctr"/>
            <a:lstStyle/>
            <a:p>
              <a:pPr algn="ctr">
                <a:lnSpc>
                  <a:spcPts val="3262"/>
                </a:lnSpc>
              </a:pPr>
              <a:endParaRPr/>
            </a:p>
          </p:txBody>
        </p:sp>
      </p:grpSp>
      <p:grpSp>
        <p:nvGrpSpPr>
          <p:cNvPr id="38" name="Group 38"/>
          <p:cNvGrpSpPr/>
          <p:nvPr/>
        </p:nvGrpSpPr>
        <p:grpSpPr>
          <a:xfrm>
            <a:off x="16744950" y="5657850"/>
            <a:ext cx="1543050" cy="1543050"/>
            <a:chOff x="0" y="0"/>
            <a:chExt cx="812800" cy="812800"/>
          </a:xfrm>
        </p:grpSpPr>
        <p:sp>
          <p:nvSpPr>
            <p:cNvPr id="39" name="Freeform 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FFE8"/>
            </a:solidFill>
          </p:spPr>
        </p:sp>
        <p:sp>
          <p:nvSpPr>
            <p:cNvPr id="40" name="TextBox 40"/>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41" name="Group 41"/>
          <p:cNvGrpSpPr/>
          <p:nvPr/>
        </p:nvGrpSpPr>
        <p:grpSpPr>
          <a:xfrm>
            <a:off x="1543050" y="1543050"/>
            <a:ext cx="1543050" cy="1543050"/>
            <a:chOff x="0" y="0"/>
            <a:chExt cx="812800" cy="812800"/>
          </a:xfrm>
        </p:grpSpPr>
        <p:sp>
          <p:nvSpPr>
            <p:cNvPr id="42" name="Freeform 4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FFE8"/>
            </a:solidFill>
          </p:spPr>
        </p:sp>
        <p:sp>
          <p:nvSpPr>
            <p:cNvPr id="43" name="TextBox 43"/>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sp>
        <p:nvSpPr>
          <p:cNvPr id="45" name="TextBox 10">
            <a:extLst>
              <a:ext uri="{FF2B5EF4-FFF2-40B4-BE49-F238E27FC236}">
                <a16:creationId xmlns:a16="http://schemas.microsoft.com/office/drawing/2014/main" id="{9117E853-9B8E-BF43-BF20-BD76E3B337D7}"/>
              </a:ext>
            </a:extLst>
          </p:cNvPr>
          <p:cNvSpPr txBox="1"/>
          <p:nvPr/>
        </p:nvSpPr>
        <p:spPr>
          <a:xfrm>
            <a:off x="2057400" y="3086100"/>
            <a:ext cx="14097000" cy="4462760"/>
          </a:xfrm>
          <a:prstGeom prst="rect">
            <a:avLst/>
          </a:prstGeom>
        </p:spPr>
        <p:txBody>
          <a:bodyPr wrap="square" lIns="0" tIns="0" rIns="0" bIns="0" rtlCol="0" anchor="t">
            <a:spAutoFit/>
          </a:bodyPr>
          <a:lstStyle/>
          <a:p>
            <a:pPr marL="0" lvl="0" indent="0" algn="just">
              <a:lnSpc>
                <a:spcPts val="2940"/>
              </a:lnSpc>
              <a:spcBef>
                <a:spcPct val="0"/>
              </a:spcBef>
            </a:pPr>
            <a:r>
              <a:rPr lang="en-US" sz="2800" b="1" u="none" dirty="0">
                <a:solidFill>
                  <a:srgbClr val="000000"/>
                </a:solidFill>
                <a:highlight>
                  <a:srgbClr val="FFFF00"/>
                </a:highlight>
                <a:latin typeface="Open Sans"/>
              </a:rPr>
              <a:t>In this project, an automated analysis of classification was achieved using Deep Learning-based approaches. The model had high accuracy regarding the identification of Covid-19 and Normal subjects. The result of high performance of the GoogleNet model make it a useful tool to screen Covid-19 cases. Its promising results indicates that this model can be helpful for medical professionals globally. The research potential of this study is of significant interest as we are still living in the pandemic scenario and new variants of Covid-19 are emerging as substantial threat of infectious virulence. </a:t>
            </a:r>
          </a:p>
          <a:p>
            <a:pPr marL="0" lvl="0" indent="0" algn="just">
              <a:lnSpc>
                <a:spcPts val="2940"/>
              </a:lnSpc>
              <a:spcBef>
                <a:spcPct val="0"/>
              </a:spcBef>
            </a:pPr>
            <a:endParaRPr lang="en-US" sz="2800" b="1" dirty="0">
              <a:solidFill>
                <a:srgbClr val="000000"/>
              </a:solidFill>
              <a:highlight>
                <a:srgbClr val="FFFF00"/>
              </a:highlight>
              <a:latin typeface="Open Sans"/>
            </a:endParaRPr>
          </a:p>
          <a:p>
            <a:pPr marL="0" lvl="0" indent="0" algn="just">
              <a:lnSpc>
                <a:spcPts val="2940"/>
              </a:lnSpc>
              <a:spcBef>
                <a:spcPct val="0"/>
              </a:spcBef>
            </a:pPr>
            <a:r>
              <a:rPr lang="en-US" sz="2800" b="1" u="none" dirty="0">
                <a:solidFill>
                  <a:srgbClr val="000000"/>
                </a:solidFill>
                <a:highlight>
                  <a:srgbClr val="FFFF00"/>
                </a:highlight>
                <a:latin typeface="Open Sans"/>
              </a:rPr>
              <a:t>Should we have automated detection techniques available and health professional get the information in a timely manner, the diagnosis and the management of Covid-19 will be more efficient.</a:t>
            </a:r>
          </a:p>
        </p:txBody>
      </p:sp>
    </p:spTree>
    <p:extLst>
      <p:ext uri="{BB962C8B-B14F-4D97-AF65-F5344CB8AC3E}">
        <p14:creationId xmlns:p14="http://schemas.microsoft.com/office/powerpoint/2010/main" val="1297320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FD3DE-82D5-B02A-AA12-19D7EEDDF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00"/>
            <a:ext cx="18300470" cy="9867900"/>
          </a:xfrm>
          <a:prstGeom prst="rect">
            <a:avLst/>
          </a:prstGeom>
        </p:spPr>
      </p:pic>
    </p:spTree>
    <p:extLst>
      <p:ext uri="{BB962C8B-B14F-4D97-AF65-F5344CB8AC3E}">
        <p14:creationId xmlns:p14="http://schemas.microsoft.com/office/powerpoint/2010/main" val="3577185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9FFE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543050" cy="154305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5" name="Group 5"/>
          <p:cNvGrpSpPr/>
          <p:nvPr/>
        </p:nvGrpSpPr>
        <p:grpSpPr>
          <a:xfrm>
            <a:off x="0" y="1543050"/>
            <a:ext cx="1543050" cy="154305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8" name="Group 8"/>
          <p:cNvGrpSpPr/>
          <p:nvPr/>
        </p:nvGrpSpPr>
        <p:grpSpPr>
          <a:xfrm>
            <a:off x="0" y="3086100"/>
            <a:ext cx="1543050" cy="154305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11" name="Group 11"/>
          <p:cNvGrpSpPr/>
          <p:nvPr/>
        </p:nvGrpSpPr>
        <p:grpSpPr>
          <a:xfrm>
            <a:off x="1543050" y="0"/>
            <a:ext cx="1543050" cy="1543050"/>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14" name="Group 14"/>
          <p:cNvGrpSpPr/>
          <p:nvPr/>
        </p:nvGrpSpPr>
        <p:grpSpPr>
          <a:xfrm>
            <a:off x="3086100" y="0"/>
            <a:ext cx="1543050" cy="1543050"/>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17" name="Group 17"/>
          <p:cNvGrpSpPr/>
          <p:nvPr/>
        </p:nvGrpSpPr>
        <p:grpSpPr>
          <a:xfrm>
            <a:off x="1543050" y="1543050"/>
            <a:ext cx="1543050" cy="1543050"/>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20" name="Group 20"/>
          <p:cNvGrpSpPr/>
          <p:nvPr/>
        </p:nvGrpSpPr>
        <p:grpSpPr>
          <a:xfrm>
            <a:off x="1543050" y="1543050"/>
            <a:ext cx="16744950" cy="7367239"/>
            <a:chOff x="0" y="0"/>
            <a:chExt cx="4410193" cy="1940343"/>
          </a:xfrm>
        </p:grpSpPr>
        <p:sp>
          <p:nvSpPr>
            <p:cNvPr id="21" name="Freeform 21"/>
            <p:cNvSpPr/>
            <p:nvPr/>
          </p:nvSpPr>
          <p:spPr>
            <a:xfrm>
              <a:off x="0" y="0"/>
              <a:ext cx="4410192" cy="1940343"/>
            </a:xfrm>
            <a:custGeom>
              <a:avLst/>
              <a:gdLst/>
              <a:ahLst/>
              <a:cxnLst/>
              <a:rect l="l" t="t" r="r" b="b"/>
              <a:pathLst>
                <a:path w="4410192" h="1940343">
                  <a:moveTo>
                    <a:pt x="0" y="0"/>
                  </a:moveTo>
                  <a:lnTo>
                    <a:pt x="4410192" y="0"/>
                  </a:lnTo>
                  <a:lnTo>
                    <a:pt x="4410192" y="1940343"/>
                  </a:lnTo>
                  <a:lnTo>
                    <a:pt x="0" y="1940343"/>
                  </a:lnTo>
                  <a:close/>
                </a:path>
              </a:pathLst>
            </a:custGeom>
            <a:solidFill>
              <a:srgbClr val="F4CEE4"/>
            </a:solidFill>
          </p:spPr>
        </p:sp>
        <p:sp>
          <p:nvSpPr>
            <p:cNvPr id="22" name="TextBox 22"/>
            <p:cNvSpPr txBox="1"/>
            <p:nvPr/>
          </p:nvSpPr>
          <p:spPr>
            <a:xfrm>
              <a:off x="0" y="-76200"/>
              <a:ext cx="812800" cy="889000"/>
            </a:xfrm>
            <a:prstGeom prst="rect">
              <a:avLst/>
            </a:prstGeom>
          </p:spPr>
          <p:txBody>
            <a:bodyPr lIns="50800" tIns="50800" rIns="50800" bIns="50800" rtlCol="0" anchor="ctr"/>
            <a:lstStyle/>
            <a:p>
              <a:pPr marL="0" lvl="0" indent="0" algn="l">
                <a:lnSpc>
                  <a:spcPts val="4857"/>
                </a:lnSpc>
                <a:spcBef>
                  <a:spcPct val="0"/>
                </a:spcBef>
              </a:pPr>
              <a:endParaRPr/>
            </a:p>
          </p:txBody>
        </p:sp>
      </p:grpSp>
      <p:grpSp>
        <p:nvGrpSpPr>
          <p:cNvPr id="23" name="Group 23"/>
          <p:cNvGrpSpPr/>
          <p:nvPr/>
        </p:nvGrpSpPr>
        <p:grpSpPr>
          <a:xfrm>
            <a:off x="16744950" y="7367239"/>
            <a:ext cx="1543050" cy="1543050"/>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25" name="TextBox 25"/>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sp>
        <p:nvSpPr>
          <p:cNvPr id="26" name="TextBox 26"/>
          <p:cNvSpPr txBox="1"/>
          <p:nvPr/>
        </p:nvSpPr>
        <p:spPr>
          <a:xfrm>
            <a:off x="2057400" y="1874715"/>
            <a:ext cx="14687550" cy="1258230"/>
          </a:xfrm>
          <a:prstGeom prst="rect">
            <a:avLst/>
          </a:prstGeom>
        </p:spPr>
        <p:txBody>
          <a:bodyPr lIns="0" tIns="0" rIns="0" bIns="0" rtlCol="0" anchor="t">
            <a:spAutoFit/>
          </a:bodyPr>
          <a:lstStyle/>
          <a:p>
            <a:pPr marL="0" lvl="0" indent="0">
              <a:lnSpc>
                <a:spcPts val="10500"/>
              </a:lnSpc>
              <a:spcBef>
                <a:spcPct val="0"/>
              </a:spcBef>
            </a:pPr>
            <a:r>
              <a:rPr lang="en-US" sz="7500" u="none" dirty="0">
                <a:solidFill>
                  <a:srgbClr val="000000"/>
                </a:solidFill>
                <a:latin typeface="Open Sans Extra Bold" panose="020B0604020202020204" charset="0"/>
              </a:rPr>
              <a:t>AGENDA OF THE PROJECT</a:t>
            </a:r>
          </a:p>
        </p:txBody>
      </p:sp>
      <p:sp>
        <p:nvSpPr>
          <p:cNvPr id="27" name="TextBox 27"/>
          <p:cNvSpPr txBox="1"/>
          <p:nvPr/>
        </p:nvSpPr>
        <p:spPr>
          <a:xfrm>
            <a:off x="2057400" y="4495292"/>
            <a:ext cx="10933576" cy="464820"/>
          </a:xfrm>
          <a:prstGeom prst="rect">
            <a:avLst/>
          </a:prstGeom>
        </p:spPr>
        <p:txBody>
          <a:bodyPr lIns="0" tIns="0" rIns="0" bIns="0" rtlCol="0" anchor="t">
            <a:spAutoFit/>
          </a:bodyPr>
          <a:lstStyle/>
          <a:p>
            <a:pPr marL="0" lvl="1" indent="0" algn="l">
              <a:lnSpc>
                <a:spcPts val="3779"/>
              </a:lnSpc>
              <a:spcBef>
                <a:spcPct val="0"/>
              </a:spcBef>
            </a:pPr>
            <a:r>
              <a:rPr lang="en-US" sz="2699" u="none" dirty="0">
                <a:solidFill>
                  <a:srgbClr val="000000"/>
                </a:solidFill>
                <a:latin typeface="Roboto Condensed Bold"/>
              </a:rPr>
              <a:t>PROBLEM STATEMENT</a:t>
            </a:r>
          </a:p>
        </p:txBody>
      </p:sp>
      <p:sp>
        <p:nvSpPr>
          <p:cNvPr id="28" name="TextBox 28"/>
          <p:cNvSpPr txBox="1"/>
          <p:nvPr/>
        </p:nvSpPr>
        <p:spPr>
          <a:xfrm>
            <a:off x="2057400" y="6955405"/>
            <a:ext cx="10933576" cy="464820"/>
          </a:xfrm>
          <a:prstGeom prst="rect">
            <a:avLst/>
          </a:prstGeom>
        </p:spPr>
        <p:txBody>
          <a:bodyPr lIns="0" tIns="0" rIns="0" bIns="0" rtlCol="0" anchor="t">
            <a:spAutoFit/>
          </a:bodyPr>
          <a:lstStyle/>
          <a:p>
            <a:pPr marL="0" lvl="1" indent="0" algn="l">
              <a:lnSpc>
                <a:spcPts val="3779"/>
              </a:lnSpc>
              <a:spcBef>
                <a:spcPct val="0"/>
              </a:spcBef>
            </a:pPr>
            <a:r>
              <a:rPr lang="en-US" sz="2699" u="none" dirty="0">
                <a:solidFill>
                  <a:srgbClr val="000000"/>
                </a:solidFill>
                <a:latin typeface="Roboto Condensed Bold"/>
              </a:rPr>
              <a:t>RESULT AND OBSERVATIONS</a:t>
            </a:r>
          </a:p>
        </p:txBody>
      </p:sp>
      <p:sp>
        <p:nvSpPr>
          <p:cNvPr id="29" name="TextBox 29"/>
          <p:cNvSpPr txBox="1"/>
          <p:nvPr/>
        </p:nvSpPr>
        <p:spPr>
          <a:xfrm>
            <a:off x="2057400" y="5317105"/>
            <a:ext cx="10933576" cy="464820"/>
          </a:xfrm>
          <a:prstGeom prst="rect">
            <a:avLst/>
          </a:prstGeom>
        </p:spPr>
        <p:txBody>
          <a:bodyPr lIns="0" tIns="0" rIns="0" bIns="0" rtlCol="0" anchor="t">
            <a:spAutoFit/>
          </a:bodyPr>
          <a:lstStyle/>
          <a:p>
            <a:pPr marL="0" lvl="1" indent="0" algn="l">
              <a:lnSpc>
                <a:spcPts val="3779"/>
              </a:lnSpc>
              <a:spcBef>
                <a:spcPct val="0"/>
              </a:spcBef>
            </a:pPr>
            <a:r>
              <a:rPr lang="en-US" sz="2699" u="none" dirty="0">
                <a:solidFill>
                  <a:srgbClr val="000000"/>
                </a:solidFill>
                <a:latin typeface="Roboto Condensed Bold"/>
              </a:rPr>
              <a:t>DATA ANALYTICS</a:t>
            </a:r>
          </a:p>
        </p:txBody>
      </p:sp>
      <p:sp>
        <p:nvSpPr>
          <p:cNvPr id="30" name="TextBox 30"/>
          <p:cNvSpPr txBox="1"/>
          <p:nvPr/>
        </p:nvSpPr>
        <p:spPr>
          <a:xfrm>
            <a:off x="2057400" y="6136255"/>
            <a:ext cx="10933576" cy="464820"/>
          </a:xfrm>
          <a:prstGeom prst="rect">
            <a:avLst/>
          </a:prstGeom>
        </p:spPr>
        <p:txBody>
          <a:bodyPr lIns="0" tIns="0" rIns="0" bIns="0" rtlCol="0" anchor="t">
            <a:spAutoFit/>
          </a:bodyPr>
          <a:lstStyle/>
          <a:p>
            <a:pPr marL="0" lvl="1" indent="0" algn="l">
              <a:lnSpc>
                <a:spcPts val="3779"/>
              </a:lnSpc>
              <a:spcBef>
                <a:spcPct val="0"/>
              </a:spcBef>
            </a:pPr>
            <a:r>
              <a:rPr lang="en-US" sz="2699" u="none" dirty="0">
                <a:solidFill>
                  <a:srgbClr val="000000"/>
                </a:solidFill>
                <a:latin typeface="Roboto Condensed Bold"/>
              </a:rPr>
              <a:t>MODEL OF CHEST X-RAY ARCHITECTURE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CEE4"/>
        </a:solidFill>
        <a:effectLst/>
      </p:bgPr>
    </p:bg>
    <p:spTree>
      <p:nvGrpSpPr>
        <p:cNvPr id="1" name=""/>
        <p:cNvGrpSpPr/>
        <p:nvPr/>
      </p:nvGrpSpPr>
      <p:grpSpPr>
        <a:xfrm>
          <a:off x="0" y="0"/>
          <a:ext cx="0" cy="0"/>
          <a:chOff x="0" y="0"/>
          <a:chExt cx="0" cy="0"/>
        </a:xfrm>
      </p:grpSpPr>
      <p:sp>
        <p:nvSpPr>
          <p:cNvPr id="2" name="TextBox 2"/>
          <p:cNvSpPr txBox="1"/>
          <p:nvPr/>
        </p:nvSpPr>
        <p:spPr>
          <a:xfrm>
            <a:off x="660688" y="465341"/>
            <a:ext cx="12382500" cy="1258230"/>
          </a:xfrm>
          <a:prstGeom prst="rect">
            <a:avLst/>
          </a:prstGeom>
        </p:spPr>
        <p:txBody>
          <a:bodyPr wrap="square" lIns="0" tIns="0" rIns="0" bIns="0" rtlCol="0" anchor="t">
            <a:spAutoFit/>
          </a:bodyPr>
          <a:lstStyle/>
          <a:p>
            <a:pPr marL="0" lvl="0" indent="0" algn="l">
              <a:lnSpc>
                <a:spcPts val="10500"/>
              </a:lnSpc>
              <a:spcBef>
                <a:spcPct val="0"/>
              </a:spcBef>
            </a:pPr>
            <a:r>
              <a:rPr lang="en-US" sz="7500" u="none" dirty="0">
                <a:solidFill>
                  <a:srgbClr val="F81B1B"/>
                </a:solidFill>
                <a:latin typeface="Open Sans Extra Bold" panose="020B0604020202020204" charset="0"/>
              </a:rPr>
              <a:t>THE PROBLEM</a:t>
            </a:r>
          </a:p>
        </p:txBody>
      </p:sp>
      <p:sp>
        <p:nvSpPr>
          <p:cNvPr id="4" name="TextBox 4"/>
          <p:cNvSpPr txBox="1"/>
          <p:nvPr/>
        </p:nvSpPr>
        <p:spPr>
          <a:xfrm>
            <a:off x="3124200" y="3324920"/>
            <a:ext cx="11506200" cy="5360442"/>
          </a:xfrm>
          <a:prstGeom prst="rect">
            <a:avLst/>
          </a:prstGeom>
        </p:spPr>
        <p:txBody>
          <a:bodyPr wrap="square" lIns="0" tIns="0" rIns="0" bIns="0" rtlCol="0" anchor="t">
            <a:spAutoFit/>
          </a:bodyPr>
          <a:lstStyle/>
          <a:p>
            <a:pPr marL="0" lvl="1" indent="0" algn="just">
              <a:lnSpc>
                <a:spcPts val="3779"/>
              </a:lnSpc>
              <a:spcBef>
                <a:spcPct val="0"/>
              </a:spcBef>
            </a:pPr>
            <a:r>
              <a:rPr lang="en-US" sz="3200" u="none" dirty="0">
                <a:solidFill>
                  <a:srgbClr val="000000"/>
                </a:solidFill>
                <a:latin typeface="Roboto Condensed Bold"/>
              </a:rPr>
              <a:t>The virus called the severs acute respiratory syndrome, CoronaVirus-2 has been discovered in late 2019. the virus originated from China became cause of a disease known as Corona Virus Disease 2019 or COVID-19. The WHO declared this disease as a pandemic in March 2020. </a:t>
            </a:r>
          </a:p>
          <a:p>
            <a:pPr marL="0" lvl="1" indent="0" algn="just">
              <a:lnSpc>
                <a:spcPts val="3779"/>
              </a:lnSpc>
              <a:spcBef>
                <a:spcPct val="0"/>
              </a:spcBef>
            </a:pPr>
            <a:r>
              <a:rPr lang="en-US" sz="3200" dirty="0">
                <a:solidFill>
                  <a:srgbClr val="000000"/>
                </a:solidFill>
                <a:latin typeface="Roboto Condensed Bold"/>
              </a:rPr>
              <a:t>	</a:t>
            </a:r>
            <a:r>
              <a:rPr lang="en-US" sz="3200" u="none" dirty="0">
                <a:solidFill>
                  <a:srgbClr val="000000"/>
                </a:solidFill>
                <a:latin typeface="Roboto Condensed Bold"/>
              </a:rPr>
              <a:t>This pandemic affected millions around the world. The most serious illness caused by COVID-19 is related to a lung disease such as pneumonia. The symptoms of this disease vary and include high fever, runny nose and cough.</a:t>
            </a:r>
          </a:p>
          <a:p>
            <a:pPr marL="0" lvl="1" indent="0" algn="just">
              <a:lnSpc>
                <a:spcPts val="3779"/>
              </a:lnSpc>
              <a:spcBef>
                <a:spcPct val="0"/>
              </a:spcBef>
            </a:pPr>
            <a:r>
              <a:rPr lang="en-US" sz="3200" dirty="0">
                <a:solidFill>
                  <a:srgbClr val="000000"/>
                </a:solidFill>
                <a:latin typeface="Roboto Condensed Bold"/>
              </a:rPr>
              <a:t>	In an early stage of the outbreak, due to lack of knowledge of the virus genome, the detection of disease was rudimentary.</a:t>
            </a:r>
            <a:endParaRPr lang="en-US" sz="3200" u="none" dirty="0">
              <a:solidFill>
                <a:srgbClr val="000000"/>
              </a:solidFill>
              <a:latin typeface="Roboto Condensed Bold"/>
            </a:endParaRPr>
          </a:p>
        </p:txBody>
      </p:sp>
      <p:grpSp>
        <p:nvGrpSpPr>
          <p:cNvPr id="9" name="Group 9"/>
          <p:cNvGrpSpPr/>
          <p:nvPr/>
        </p:nvGrpSpPr>
        <p:grpSpPr>
          <a:xfrm rot="-5400000">
            <a:off x="16754475" y="0"/>
            <a:ext cx="1543050" cy="1543050"/>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12" name="Group 12"/>
          <p:cNvGrpSpPr/>
          <p:nvPr/>
        </p:nvGrpSpPr>
        <p:grpSpPr>
          <a:xfrm rot="-5400000">
            <a:off x="16754475" y="1543050"/>
            <a:ext cx="1543050" cy="1543050"/>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4CEE4"/>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15" name="Group 15"/>
          <p:cNvGrpSpPr/>
          <p:nvPr/>
        </p:nvGrpSpPr>
        <p:grpSpPr>
          <a:xfrm rot="-5400000">
            <a:off x="15211425" y="1543050"/>
            <a:ext cx="1543050" cy="1543050"/>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18" name="Group 18"/>
          <p:cNvGrpSpPr/>
          <p:nvPr/>
        </p:nvGrpSpPr>
        <p:grpSpPr>
          <a:xfrm rot="-5400000">
            <a:off x="16754475" y="3076575"/>
            <a:ext cx="1543050" cy="1543050"/>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21" name="Group 21"/>
          <p:cNvGrpSpPr/>
          <p:nvPr/>
        </p:nvGrpSpPr>
        <p:grpSpPr>
          <a:xfrm rot="-5400000">
            <a:off x="15211425" y="9525"/>
            <a:ext cx="1543050" cy="1543050"/>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4CEE4"/>
            </a:solidFill>
          </p:spPr>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24" name="Group 24"/>
          <p:cNvGrpSpPr/>
          <p:nvPr/>
        </p:nvGrpSpPr>
        <p:grpSpPr>
          <a:xfrm rot="-5400000">
            <a:off x="13668375" y="9525"/>
            <a:ext cx="1543050" cy="1543050"/>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pic>
        <p:nvPicPr>
          <p:cNvPr id="3" name="Picture 29">
            <a:extLst>
              <a:ext uri="{FF2B5EF4-FFF2-40B4-BE49-F238E27FC236}">
                <a16:creationId xmlns:a16="http://schemas.microsoft.com/office/drawing/2014/main" id="{67FDE450-401A-5D56-9433-C17AA716FAB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1000" y="2781300"/>
            <a:ext cx="1842272" cy="1095315"/>
          </a:xfrm>
          <a:prstGeom prst="rect">
            <a:avLst/>
          </a:prstGeom>
        </p:spPr>
      </p:pic>
    </p:spTree>
    <p:extLst>
      <p:ext uri="{BB962C8B-B14F-4D97-AF65-F5344CB8AC3E}">
        <p14:creationId xmlns:p14="http://schemas.microsoft.com/office/powerpoint/2010/main" val="3852758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CEE4"/>
        </a:solidFill>
        <a:effectLst/>
      </p:bgPr>
    </p:bg>
    <p:spTree>
      <p:nvGrpSpPr>
        <p:cNvPr id="1" name=""/>
        <p:cNvGrpSpPr/>
        <p:nvPr/>
      </p:nvGrpSpPr>
      <p:grpSpPr>
        <a:xfrm>
          <a:off x="0" y="0"/>
          <a:ext cx="0" cy="0"/>
          <a:chOff x="0" y="0"/>
          <a:chExt cx="0" cy="0"/>
        </a:xfrm>
      </p:grpSpPr>
      <p:sp>
        <p:nvSpPr>
          <p:cNvPr id="2" name="TextBox 2"/>
          <p:cNvSpPr txBox="1"/>
          <p:nvPr/>
        </p:nvSpPr>
        <p:spPr>
          <a:xfrm>
            <a:off x="660688" y="465341"/>
            <a:ext cx="12382500" cy="1258230"/>
          </a:xfrm>
          <a:prstGeom prst="rect">
            <a:avLst/>
          </a:prstGeom>
        </p:spPr>
        <p:txBody>
          <a:bodyPr wrap="square" lIns="0" tIns="0" rIns="0" bIns="0" rtlCol="0" anchor="t">
            <a:spAutoFit/>
          </a:bodyPr>
          <a:lstStyle/>
          <a:p>
            <a:pPr marL="0" lvl="0" indent="0" algn="l">
              <a:lnSpc>
                <a:spcPts val="10500"/>
              </a:lnSpc>
              <a:spcBef>
                <a:spcPct val="0"/>
              </a:spcBef>
            </a:pPr>
            <a:r>
              <a:rPr lang="en-US" sz="7500" u="none" dirty="0">
                <a:solidFill>
                  <a:srgbClr val="F81B1B"/>
                </a:solidFill>
                <a:latin typeface="Open Sans Extra Bold" panose="020B0604020202020204" charset="0"/>
              </a:rPr>
              <a:t>THE </a:t>
            </a:r>
            <a:r>
              <a:rPr lang="en-US" sz="7500" dirty="0">
                <a:solidFill>
                  <a:srgbClr val="F81B1B"/>
                </a:solidFill>
                <a:latin typeface="Open Sans Extra Bold" panose="020B0604020202020204" charset="0"/>
              </a:rPr>
              <a:t>SOLUTION</a:t>
            </a:r>
            <a:endParaRPr lang="en-US" sz="7500" u="none" dirty="0">
              <a:solidFill>
                <a:srgbClr val="F81B1B"/>
              </a:solidFill>
              <a:latin typeface="Open Sans Extra Bold" panose="020B0604020202020204" charset="0"/>
            </a:endParaRPr>
          </a:p>
        </p:txBody>
      </p:sp>
      <p:sp>
        <p:nvSpPr>
          <p:cNvPr id="4" name="TextBox 4"/>
          <p:cNvSpPr txBox="1"/>
          <p:nvPr/>
        </p:nvSpPr>
        <p:spPr>
          <a:xfrm>
            <a:off x="2514601" y="2171700"/>
            <a:ext cx="12606410" cy="6335068"/>
          </a:xfrm>
          <a:prstGeom prst="rect">
            <a:avLst/>
          </a:prstGeom>
        </p:spPr>
        <p:txBody>
          <a:bodyPr wrap="square" lIns="0" tIns="0" rIns="0" bIns="0" rtlCol="0" anchor="t">
            <a:spAutoFit/>
          </a:bodyPr>
          <a:lstStyle/>
          <a:p>
            <a:pPr marL="514350" lvl="1" indent="-514350" algn="just">
              <a:lnSpc>
                <a:spcPts val="3779"/>
              </a:lnSpc>
              <a:spcBef>
                <a:spcPct val="0"/>
              </a:spcBef>
              <a:buAutoNum type="arabicPeriod"/>
            </a:pPr>
            <a:r>
              <a:rPr lang="en-US" sz="3200" u="none" dirty="0">
                <a:solidFill>
                  <a:srgbClr val="000000"/>
                </a:solidFill>
                <a:latin typeface="Roboto Condensed Bold"/>
              </a:rPr>
              <a:t>To solve this, Deep Learning (DL), a branch of Machine Learning (ML)</a:t>
            </a:r>
            <a:r>
              <a:rPr lang="en-US" sz="3200" dirty="0">
                <a:solidFill>
                  <a:srgbClr val="000000"/>
                </a:solidFill>
                <a:latin typeface="Roboto Condensed Bold"/>
              </a:rPr>
              <a:t>, is developed to detect hidden features in images which are not apparent or cannot be detected by medical experts.</a:t>
            </a:r>
          </a:p>
          <a:p>
            <a:pPr marL="514350" lvl="1" indent="-514350" algn="just">
              <a:lnSpc>
                <a:spcPts val="3779"/>
              </a:lnSpc>
              <a:spcBef>
                <a:spcPct val="0"/>
              </a:spcBef>
              <a:buAutoNum type="arabicPeriod"/>
            </a:pPr>
            <a:endParaRPr lang="en-US" sz="3200" u="none" dirty="0">
              <a:solidFill>
                <a:srgbClr val="000000"/>
              </a:solidFill>
              <a:latin typeface="Roboto Condensed Bold"/>
            </a:endParaRPr>
          </a:p>
          <a:p>
            <a:pPr marL="514350" lvl="1" indent="-514350" algn="just">
              <a:lnSpc>
                <a:spcPts val="3779"/>
              </a:lnSpc>
              <a:spcBef>
                <a:spcPct val="0"/>
              </a:spcBef>
              <a:buAutoNum type="arabicPeriod"/>
            </a:pPr>
            <a:r>
              <a:rPr lang="en-US" sz="3200" dirty="0">
                <a:solidFill>
                  <a:srgbClr val="000000"/>
                </a:solidFill>
                <a:latin typeface="Roboto Condensed Bold"/>
              </a:rPr>
              <a:t>With AI system aiding medical experts in expediting the diagnosis, earlier treatment can be prescribed, resulting in improves clinical outcomes.</a:t>
            </a:r>
          </a:p>
          <a:p>
            <a:pPr marL="514350" lvl="1" indent="-514350" algn="just">
              <a:lnSpc>
                <a:spcPts val="3779"/>
              </a:lnSpc>
              <a:spcBef>
                <a:spcPct val="0"/>
              </a:spcBef>
              <a:buAutoNum type="arabicPeriod"/>
            </a:pPr>
            <a:endParaRPr lang="en-US" sz="3200" dirty="0">
              <a:solidFill>
                <a:srgbClr val="000000"/>
              </a:solidFill>
              <a:latin typeface="Roboto Condensed Bold"/>
            </a:endParaRPr>
          </a:p>
          <a:p>
            <a:pPr marL="514350" lvl="1" indent="-514350" algn="just">
              <a:lnSpc>
                <a:spcPts val="3779"/>
              </a:lnSpc>
              <a:spcBef>
                <a:spcPct val="0"/>
              </a:spcBef>
              <a:buFontTx/>
              <a:buAutoNum type="arabicPeriod"/>
            </a:pPr>
            <a:r>
              <a:rPr lang="en-US" sz="3200" dirty="0">
                <a:solidFill>
                  <a:srgbClr val="000000"/>
                </a:solidFill>
                <a:latin typeface="Roboto Condensed Bold"/>
              </a:rPr>
              <a:t>Their advancements have massive applications specifically in medical data analytics, diagnosis through image processing and analysis. Neural networks (NN’s) are designed to process 2-D images. The model in question showcases -</a:t>
            </a:r>
          </a:p>
          <a:p>
            <a:pPr marL="514350" lvl="1" indent="-514350" algn="just">
              <a:lnSpc>
                <a:spcPts val="3779"/>
              </a:lnSpc>
              <a:spcBef>
                <a:spcPct val="0"/>
              </a:spcBef>
              <a:buAutoNum type="arabicPeriod"/>
            </a:pPr>
            <a:endParaRPr lang="en-US" sz="3200" dirty="0">
              <a:solidFill>
                <a:srgbClr val="000000"/>
              </a:solidFill>
              <a:latin typeface="Roboto Condensed Bold"/>
            </a:endParaRPr>
          </a:p>
          <a:p>
            <a:pPr marL="514350" lvl="1" indent="-514350" algn="just">
              <a:lnSpc>
                <a:spcPts val="3779"/>
              </a:lnSpc>
              <a:spcBef>
                <a:spcPct val="0"/>
              </a:spcBef>
              <a:buAutoNum type="arabicPeriod"/>
            </a:pPr>
            <a:endParaRPr lang="en-US" sz="3200" u="none" dirty="0">
              <a:solidFill>
                <a:srgbClr val="000000"/>
              </a:solidFill>
              <a:latin typeface="Roboto Condensed Bold"/>
            </a:endParaRPr>
          </a:p>
        </p:txBody>
      </p:sp>
      <p:grpSp>
        <p:nvGrpSpPr>
          <p:cNvPr id="9" name="Group 9"/>
          <p:cNvGrpSpPr/>
          <p:nvPr/>
        </p:nvGrpSpPr>
        <p:grpSpPr>
          <a:xfrm rot="-5400000">
            <a:off x="16754475" y="0"/>
            <a:ext cx="1543050" cy="1543050"/>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12" name="Group 12"/>
          <p:cNvGrpSpPr/>
          <p:nvPr/>
        </p:nvGrpSpPr>
        <p:grpSpPr>
          <a:xfrm rot="-5400000">
            <a:off x="16754475" y="1543050"/>
            <a:ext cx="1543050" cy="1543050"/>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4CEE4"/>
            </a:solidFill>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15" name="Group 15"/>
          <p:cNvGrpSpPr/>
          <p:nvPr/>
        </p:nvGrpSpPr>
        <p:grpSpPr>
          <a:xfrm rot="-5400000">
            <a:off x="15211425" y="1543050"/>
            <a:ext cx="1543050" cy="1543050"/>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18" name="Group 18"/>
          <p:cNvGrpSpPr/>
          <p:nvPr/>
        </p:nvGrpSpPr>
        <p:grpSpPr>
          <a:xfrm rot="-5400000">
            <a:off x="16754475" y="3076575"/>
            <a:ext cx="1543050" cy="1543050"/>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20" name="TextBox 20"/>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21" name="Group 21"/>
          <p:cNvGrpSpPr/>
          <p:nvPr/>
        </p:nvGrpSpPr>
        <p:grpSpPr>
          <a:xfrm rot="-5400000">
            <a:off x="15211425" y="9525"/>
            <a:ext cx="1543050" cy="1543050"/>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4CEE4"/>
            </a:solidFill>
          </p:spPr>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24" name="Group 24"/>
          <p:cNvGrpSpPr/>
          <p:nvPr/>
        </p:nvGrpSpPr>
        <p:grpSpPr>
          <a:xfrm rot="-5400000">
            <a:off x="13668375" y="9525"/>
            <a:ext cx="1543050" cy="1543050"/>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sp>
        <p:nvSpPr>
          <p:cNvPr id="3" name="TextBox 7">
            <a:extLst>
              <a:ext uri="{FF2B5EF4-FFF2-40B4-BE49-F238E27FC236}">
                <a16:creationId xmlns:a16="http://schemas.microsoft.com/office/drawing/2014/main" id="{13B6CB3C-782F-04A1-EFCA-735C204D9F18}"/>
              </a:ext>
            </a:extLst>
          </p:cNvPr>
          <p:cNvSpPr txBox="1"/>
          <p:nvPr/>
        </p:nvSpPr>
        <p:spPr>
          <a:xfrm>
            <a:off x="3048000" y="8039100"/>
            <a:ext cx="10210800" cy="1859483"/>
          </a:xfrm>
          <a:prstGeom prst="rect">
            <a:avLst/>
          </a:prstGeom>
        </p:spPr>
        <p:txBody>
          <a:bodyPr wrap="square" lIns="0" tIns="0" rIns="0" bIns="0" rtlCol="0" anchor="t">
            <a:spAutoFit/>
          </a:bodyPr>
          <a:lstStyle/>
          <a:p>
            <a:pPr marL="457200" lvl="0" indent="-457200" algn="just">
              <a:lnSpc>
                <a:spcPts val="2940"/>
              </a:lnSpc>
              <a:spcBef>
                <a:spcPct val="0"/>
              </a:spcBef>
              <a:buAutoNum type="arabicPeriod"/>
            </a:pPr>
            <a:r>
              <a:rPr lang="en-US" sz="2800" b="1" dirty="0">
                <a:solidFill>
                  <a:srgbClr val="000000"/>
                </a:solidFill>
                <a:latin typeface="Open Sans"/>
              </a:rPr>
              <a:t>Implementing AlexNet, ResNet-50, VGG-19, GoogleNet and ZfNet models, for training and predictions</a:t>
            </a:r>
          </a:p>
          <a:p>
            <a:pPr marL="457200" lvl="0" indent="-457200" algn="just">
              <a:lnSpc>
                <a:spcPts val="2940"/>
              </a:lnSpc>
              <a:spcBef>
                <a:spcPct val="0"/>
              </a:spcBef>
              <a:buAutoNum type="arabicPeriod"/>
            </a:pPr>
            <a:endParaRPr lang="en-US" sz="2800" b="1" dirty="0">
              <a:solidFill>
                <a:srgbClr val="000000"/>
              </a:solidFill>
              <a:latin typeface="Open Sans"/>
            </a:endParaRPr>
          </a:p>
          <a:p>
            <a:pPr marL="457200" lvl="0" indent="-457200" algn="just">
              <a:lnSpc>
                <a:spcPts val="2940"/>
              </a:lnSpc>
              <a:spcBef>
                <a:spcPct val="0"/>
              </a:spcBef>
              <a:buAutoNum type="arabicPeriod"/>
            </a:pPr>
            <a:r>
              <a:rPr lang="en-US" sz="2800" b="1" dirty="0">
                <a:solidFill>
                  <a:srgbClr val="000000"/>
                </a:solidFill>
                <a:latin typeface="Open Sans"/>
              </a:rPr>
              <a:t>Demonstrate Feature Engineering and Transfer Learning in API’s</a:t>
            </a:r>
          </a:p>
        </p:txBody>
      </p:sp>
      <p:pic>
        <p:nvPicPr>
          <p:cNvPr id="5" name="Picture 29">
            <a:extLst>
              <a:ext uri="{FF2B5EF4-FFF2-40B4-BE49-F238E27FC236}">
                <a16:creationId xmlns:a16="http://schemas.microsoft.com/office/drawing/2014/main" id="{DB8716A9-8E15-0280-D1FD-C7AD2F7063C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1000" y="2781300"/>
            <a:ext cx="1842272" cy="1095315"/>
          </a:xfrm>
          <a:prstGeom prst="rect">
            <a:avLst/>
          </a:prstGeom>
        </p:spPr>
      </p:pic>
    </p:spTree>
    <p:extLst>
      <p:ext uri="{BB962C8B-B14F-4D97-AF65-F5344CB8AC3E}">
        <p14:creationId xmlns:p14="http://schemas.microsoft.com/office/powerpoint/2010/main" val="3272853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9FFE8"/>
        </a:solidFill>
        <a:effectLst/>
      </p:bgPr>
    </p:bg>
    <p:spTree>
      <p:nvGrpSpPr>
        <p:cNvPr id="1" name=""/>
        <p:cNvGrpSpPr/>
        <p:nvPr/>
      </p:nvGrpSpPr>
      <p:grpSpPr>
        <a:xfrm>
          <a:off x="0" y="0"/>
          <a:ext cx="0" cy="0"/>
          <a:chOff x="0" y="0"/>
          <a:chExt cx="0" cy="0"/>
        </a:xfrm>
      </p:grpSpPr>
      <p:grpSp>
        <p:nvGrpSpPr>
          <p:cNvPr id="37" name="Group 37"/>
          <p:cNvGrpSpPr/>
          <p:nvPr/>
        </p:nvGrpSpPr>
        <p:grpSpPr>
          <a:xfrm>
            <a:off x="1" y="6971715"/>
            <a:ext cx="6800850" cy="3315285"/>
            <a:chOff x="0" y="0"/>
            <a:chExt cx="4626374" cy="1746323"/>
          </a:xfrm>
        </p:grpSpPr>
        <p:sp>
          <p:nvSpPr>
            <p:cNvPr id="38" name="Freeform 38"/>
            <p:cNvSpPr/>
            <p:nvPr/>
          </p:nvSpPr>
          <p:spPr>
            <a:xfrm>
              <a:off x="0" y="0"/>
              <a:ext cx="4626375" cy="1746323"/>
            </a:xfrm>
            <a:custGeom>
              <a:avLst/>
              <a:gdLst/>
              <a:ahLst/>
              <a:cxnLst/>
              <a:rect l="l" t="t" r="r" b="b"/>
              <a:pathLst>
                <a:path w="4626375" h="1746323">
                  <a:moveTo>
                    <a:pt x="0" y="0"/>
                  </a:moveTo>
                  <a:lnTo>
                    <a:pt x="4626375" y="0"/>
                  </a:lnTo>
                  <a:lnTo>
                    <a:pt x="4626375" y="1746323"/>
                  </a:lnTo>
                  <a:lnTo>
                    <a:pt x="0" y="1746323"/>
                  </a:lnTo>
                  <a:close/>
                </a:path>
              </a:pathLst>
            </a:custGeom>
            <a:solidFill>
              <a:srgbClr val="F81B1B"/>
            </a:solidFill>
          </p:spPr>
        </p:sp>
        <p:sp>
          <p:nvSpPr>
            <p:cNvPr id="39" name="TextBox 39"/>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40" name="Group 40"/>
          <p:cNvGrpSpPr/>
          <p:nvPr/>
        </p:nvGrpSpPr>
        <p:grpSpPr>
          <a:xfrm>
            <a:off x="1" y="0"/>
            <a:ext cx="6800850" cy="6971715"/>
            <a:chOff x="0" y="0"/>
            <a:chExt cx="4626374" cy="3672344"/>
          </a:xfrm>
        </p:grpSpPr>
        <p:sp>
          <p:nvSpPr>
            <p:cNvPr id="41" name="Freeform 41"/>
            <p:cNvSpPr/>
            <p:nvPr/>
          </p:nvSpPr>
          <p:spPr>
            <a:xfrm>
              <a:off x="0" y="0"/>
              <a:ext cx="4626375" cy="3672344"/>
            </a:xfrm>
            <a:custGeom>
              <a:avLst/>
              <a:gdLst/>
              <a:ahLst/>
              <a:cxnLst/>
              <a:rect l="l" t="t" r="r" b="b"/>
              <a:pathLst>
                <a:path w="4626375" h="3672344">
                  <a:moveTo>
                    <a:pt x="0" y="0"/>
                  </a:moveTo>
                  <a:lnTo>
                    <a:pt x="4626375" y="0"/>
                  </a:lnTo>
                  <a:lnTo>
                    <a:pt x="4626375" y="3672344"/>
                  </a:lnTo>
                  <a:lnTo>
                    <a:pt x="0" y="3672344"/>
                  </a:lnTo>
                  <a:close/>
                </a:path>
              </a:pathLst>
            </a:custGeom>
            <a:solidFill>
              <a:srgbClr val="FFFFFF"/>
            </a:solidFill>
          </p:spPr>
        </p:sp>
        <p:sp>
          <p:nvSpPr>
            <p:cNvPr id="42" name="TextBox 42"/>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sp>
        <p:nvSpPr>
          <p:cNvPr id="43" name="TextBox 43"/>
          <p:cNvSpPr txBox="1"/>
          <p:nvPr/>
        </p:nvSpPr>
        <p:spPr>
          <a:xfrm>
            <a:off x="1" y="0"/>
            <a:ext cx="6800850" cy="5297797"/>
          </a:xfrm>
          <a:prstGeom prst="rect">
            <a:avLst/>
          </a:prstGeom>
        </p:spPr>
        <p:txBody>
          <a:bodyPr wrap="square" lIns="0" tIns="0" rIns="0" bIns="0" rtlCol="0" anchor="t">
            <a:spAutoFit/>
          </a:bodyPr>
          <a:lstStyle/>
          <a:p>
            <a:pPr marL="0" lvl="0" indent="0" algn="l">
              <a:lnSpc>
                <a:spcPts val="10500"/>
              </a:lnSpc>
              <a:spcBef>
                <a:spcPct val="0"/>
              </a:spcBef>
            </a:pPr>
            <a:r>
              <a:rPr lang="en-US" sz="7500" u="none" dirty="0">
                <a:solidFill>
                  <a:srgbClr val="000000"/>
                </a:solidFill>
                <a:latin typeface="Open Sans Extra Bold" panose="020B0604020202020204" charset="0"/>
              </a:rPr>
              <a:t>COVID-19 CASES AROUND THE WORLD</a:t>
            </a:r>
          </a:p>
        </p:txBody>
      </p:sp>
      <p:sp>
        <p:nvSpPr>
          <p:cNvPr id="44" name="TextBox 44"/>
          <p:cNvSpPr txBox="1"/>
          <p:nvPr/>
        </p:nvSpPr>
        <p:spPr>
          <a:xfrm>
            <a:off x="1" y="9729648"/>
            <a:ext cx="6800850" cy="348429"/>
          </a:xfrm>
          <a:prstGeom prst="rect">
            <a:avLst/>
          </a:prstGeom>
        </p:spPr>
        <p:txBody>
          <a:bodyPr wrap="square" lIns="0" tIns="0" rIns="0" bIns="0" rtlCol="0" anchor="t">
            <a:spAutoFit/>
          </a:bodyPr>
          <a:lstStyle/>
          <a:p>
            <a:pPr marL="0" lvl="0" indent="0" algn="ctr">
              <a:lnSpc>
                <a:spcPts val="2940"/>
              </a:lnSpc>
              <a:spcBef>
                <a:spcPct val="0"/>
              </a:spcBef>
            </a:pPr>
            <a:r>
              <a:rPr lang="en-US" sz="2100" dirty="0">
                <a:solidFill>
                  <a:srgbClr val="000000"/>
                </a:solidFill>
                <a:latin typeface="Open Sans"/>
              </a:rPr>
              <a:t>SOURCE JHON HOPKINS UNIVERSITY</a:t>
            </a:r>
            <a:endParaRPr lang="en-US" sz="2100" u="none" dirty="0">
              <a:solidFill>
                <a:srgbClr val="000000"/>
              </a:solidFill>
              <a:latin typeface="Open Sans"/>
            </a:endParaRPr>
          </a:p>
        </p:txBody>
      </p:sp>
      <p:pic>
        <p:nvPicPr>
          <p:cNvPr id="52" name="Picture 51">
            <a:extLst>
              <a:ext uri="{FF2B5EF4-FFF2-40B4-BE49-F238E27FC236}">
                <a16:creationId xmlns:a16="http://schemas.microsoft.com/office/drawing/2014/main" id="{5C5CDA87-A7DD-F84C-1F65-7E8264CF6838}"/>
              </a:ext>
            </a:extLst>
          </p:cNvPr>
          <p:cNvPicPr>
            <a:picLocks noChangeAspect="1"/>
          </p:cNvPicPr>
          <p:nvPr/>
        </p:nvPicPr>
        <p:blipFill>
          <a:blip r:embed="rId2"/>
          <a:stretch>
            <a:fillRect/>
          </a:stretch>
        </p:blipFill>
        <p:spPr>
          <a:xfrm>
            <a:off x="6799600" y="1866900"/>
            <a:ext cx="11487150" cy="6553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1456504" y="3351883"/>
            <a:ext cx="3877496" cy="1984829"/>
            <a:chOff x="-974972" y="-15521"/>
            <a:chExt cx="466811" cy="175459"/>
          </a:xfrm>
        </p:grpSpPr>
        <p:sp>
          <p:nvSpPr>
            <p:cNvPr id="11" name="Freeform 11"/>
            <p:cNvSpPr/>
            <p:nvPr/>
          </p:nvSpPr>
          <p:spPr>
            <a:xfrm>
              <a:off x="-974972" y="-15521"/>
              <a:ext cx="466811" cy="170908"/>
            </a:xfrm>
            <a:custGeom>
              <a:avLst/>
              <a:gdLst/>
              <a:ahLst/>
              <a:cxnLst/>
              <a:rect l="l" t="t" r="r" b="b"/>
              <a:pathLst>
                <a:path w="466811" h="170908">
                  <a:moveTo>
                    <a:pt x="0" y="0"/>
                  </a:moveTo>
                  <a:lnTo>
                    <a:pt x="466811" y="0"/>
                  </a:lnTo>
                  <a:lnTo>
                    <a:pt x="466811" y="170908"/>
                  </a:lnTo>
                  <a:lnTo>
                    <a:pt x="0" y="170908"/>
                  </a:lnTo>
                  <a:close/>
                </a:path>
              </a:pathLst>
            </a:custGeom>
            <a:solidFill>
              <a:srgbClr val="F81B1B"/>
            </a:solidFill>
          </p:spPr>
        </p:sp>
        <p:sp>
          <p:nvSpPr>
            <p:cNvPr id="12" name="TextBox 12"/>
            <p:cNvSpPr txBox="1"/>
            <p:nvPr/>
          </p:nvSpPr>
          <p:spPr>
            <a:xfrm>
              <a:off x="-974972" y="-12758"/>
              <a:ext cx="466811" cy="172696"/>
            </a:xfrm>
            <a:prstGeom prst="rect">
              <a:avLst/>
            </a:prstGeom>
          </p:spPr>
          <p:txBody>
            <a:bodyPr lIns="254000" tIns="254000" rIns="254000" bIns="254000" rtlCol="0" anchor="ctr"/>
            <a:lstStyle/>
            <a:p>
              <a:pPr algn="ctr">
                <a:lnSpc>
                  <a:spcPts val="1820"/>
                </a:lnSpc>
              </a:pPr>
              <a:r>
                <a:rPr lang="en-US" sz="2400" b="1" spc="70" dirty="0">
                  <a:solidFill>
                    <a:schemeClr val="bg1"/>
                  </a:solidFill>
                  <a:latin typeface="Open Sauce"/>
                </a:rPr>
                <a:t>STEP 1</a:t>
              </a:r>
            </a:p>
            <a:p>
              <a:pPr algn="ctr">
                <a:lnSpc>
                  <a:spcPts val="1820"/>
                </a:lnSpc>
              </a:pPr>
              <a:endParaRPr lang="en-US" sz="2400" b="1" spc="70" dirty="0">
                <a:solidFill>
                  <a:schemeClr val="bg1"/>
                </a:solidFill>
                <a:latin typeface="Open Sauce"/>
              </a:endParaRPr>
            </a:p>
            <a:p>
              <a:pPr algn="ctr">
                <a:lnSpc>
                  <a:spcPts val="1820"/>
                </a:lnSpc>
              </a:pPr>
              <a:r>
                <a:rPr lang="en-US" sz="2400" b="1" spc="70" dirty="0">
                  <a:solidFill>
                    <a:schemeClr val="bg1"/>
                  </a:solidFill>
                  <a:latin typeface="Open Sauce"/>
                </a:rPr>
                <a:t>OBTAINING THE</a:t>
              </a:r>
            </a:p>
            <a:p>
              <a:pPr algn="ctr">
                <a:lnSpc>
                  <a:spcPts val="1820"/>
                </a:lnSpc>
              </a:pPr>
              <a:endParaRPr lang="en-US" sz="2400" b="1" spc="70" dirty="0">
                <a:solidFill>
                  <a:schemeClr val="bg1"/>
                </a:solidFill>
                <a:latin typeface="Open Sauce"/>
              </a:endParaRPr>
            </a:p>
            <a:p>
              <a:pPr algn="ctr">
                <a:lnSpc>
                  <a:spcPts val="1820"/>
                </a:lnSpc>
              </a:pPr>
              <a:r>
                <a:rPr lang="en-US" sz="2400" b="1" spc="70" dirty="0">
                  <a:solidFill>
                    <a:schemeClr val="bg1"/>
                  </a:solidFill>
                  <a:latin typeface="Open Sauce"/>
                </a:rPr>
                <a:t> DATA</a:t>
              </a:r>
              <a:endParaRPr lang="en-US" sz="2400" b="1" spc="70" dirty="0">
                <a:solidFill>
                  <a:schemeClr val="bg1"/>
                </a:solidFill>
                <a:latin typeface="Open Sauce Bold"/>
              </a:endParaRPr>
            </a:p>
          </p:txBody>
        </p:sp>
      </p:grpSp>
      <p:grpSp>
        <p:nvGrpSpPr>
          <p:cNvPr id="13" name="Group 13"/>
          <p:cNvGrpSpPr/>
          <p:nvPr/>
        </p:nvGrpSpPr>
        <p:grpSpPr>
          <a:xfrm>
            <a:off x="2731538" y="5465133"/>
            <a:ext cx="3146856" cy="1152122"/>
            <a:chOff x="0" y="0"/>
            <a:chExt cx="466811" cy="170908"/>
          </a:xfrm>
        </p:grpSpPr>
        <p:sp>
          <p:nvSpPr>
            <p:cNvPr id="14" name="Freeform 14"/>
            <p:cNvSpPr/>
            <p:nvPr/>
          </p:nvSpPr>
          <p:spPr>
            <a:xfrm>
              <a:off x="0" y="0"/>
              <a:ext cx="466811" cy="170908"/>
            </a:xfrm>
            <a:custGeom>
              <a:avLst/>
              <a:gdLst/>
              <a:ahLst/>
              <a:cxnLst/>
              <a:rect l="l" t="t" r="r" b="b"/>
              <a:pathLst>
                <a:path w="466811" h="170908">
                  <a:moveTo>
                    <a:pt x="0" y="0"/>
                  </a:moveTo>
                  <a:lnTo>
                    <a:pt x="466811" y="0"/>
                  </a:lnTo>
                  <a:lnTo>
                    <a:pt x="466811" y="170908"/>
                  </a:lnTo>
                  <a:lnTo>
                    <a:pt x="0" y="170908"/>
                  </a:lnTo>
                  <a:close/>
                </a:path>
              </a:pathLst>
            </a:custGeom>
            <a:solidFill>
              <a:srgbClr val="FFFFFF"/>
            </a:solidFill>
          </p:spPr>
        </p:sp>
        <p:sp>
          <p:nvSpPr>
            <p:cNvPr id="15" name="TextBox 15"/>
            <p:cNvSpPr txBox="1"/>
            <p:nvPr/>
          </p:nvSpPr>
          <p:spPr>
            <a:xfrm>
              <a:off x="0" y="-19050"/>
              <a:ext cx="812800" cy="831850"/>
            </a:xfrm>
            <a:prstGeom prst="rect">
              <a:avLst/>
            </a:prstGeom>
          </p:spPr>
          <p:txBody>
            <a:bodyPr lIns="254000" tIns="254000" rIns="254000" bIns="254000" rtlCol="0" anchor="ctr"/>
            <a:lstStyle/>
            <a:p>
              <a:pPr>
                <a:lnSpc>
                  <a:spcPts val="1820"/>
                </a:lnSpc>
              </a:pPr>
              <a:r>
                <a:rPr lang="en-US" sz="1400" spc="70">
                  <a:solidFill>
                    <a:srgbClr val="000000"/>
                  </a:solidFill>
                  <a:latin typeface="Open Sauce"/>
                </a:rPr>
                <a:t>Name</a:t>
              </a:r>
            </a:p>
            <a:p>
              <a:pPr>
                <a:lnSpc>
                  <a:spcPts val="1820"/>
                </a:lnSpc>
              </a:pPr>
              <a:r>
                <a:rPr lang="en-US" sz="1400" spc="70">
                  <a:solidFill>
                    <a:srgbClr val="000000"/>
                  </a:solidFill>
                  <a:latin typeface="Open Sauce Bold"/>
                </a:rPr>
                <a:t>Job Title</a:t>
              </a:r>
            </a:p>
          </p:txBody>
        </p:sp>
      </p:grpSp>
      <p:sp>
        <p:nvSpPr>
          <p:cNvPr id="20" name="Freeform 20"/>
          <p:cNvSpPr/>
          <p:nvPr/>
        </p:nvSpPr>
        <p:spPr>
          <a:xfrm>
            <a:off x="907589" y="7478020"/>
            <a:ext cx="3146855" cy="1152122"/>
          </a:xfrm>
          <a:custGeom>
            <a:avLst/>
            <a:gdLst/>
            <a:ahLst/>
            <a:cxnLst/>
            <a:rect l="l" t="t" r="r" b="b"/>
            <a:pathLst>
              <a:path w="466811" h="170908">
                <a:moveTo>
                  <a:pt x="0" y="0"/>
                </a:moveTo>
                <a:lnTo>
                  <a:pt x="466811" y="0"/>
                </a:lnTo>
                <a:lnTo>
                  <a:pt x="466811" y="170908"/>
                </a:lnTo>
                <a:lnTo>
                  <a:pt x="0" y="170908"/>
                </a:lnTo>
                <a:close/>
              </a:path>
            </a:pathLst>
          </a:custGeom>
          <a:solidFill>
            <a:srgbClr val="FFFFFF"/>
          </a:solidFill>
        </p:spPr>
      </p:sp>
      <p:sp>
        <p:nvSpPr>
          <p:cNvPr id="23" name="Freeform 23"/>
          <p:cNvSpPr/>
          <p:nvPr/>
        </p:nvSpPr>
        <p:spPr>
          <a:xfrm>
            <a:off x="5747333" y="7478020"/>
            <a:ext cx="3146856" cy="1152122"/>
          </a:xfrm>
          <a:custGeom>
            <a:avLst/>
            <a:gdLst/>
            <a:ahLst/>
            <a:cxnLst/>
            <a:rect l="l" t="t" r="r" b="b"/>
            <a:pathLst>
              <a:path w="466811" h="170908">
                <a:moveTo>
                  <a:pt x="0" y="0"/>
                </a:moveTo>
                <a:lnTo>
                  <a:pt x="466811" y="0"/>
                </a:lnTo>
                <a:lnTo>
                  <a:pt x="466811" y="170908"/>
                </a:lnTo>
                <a:lnTo>
                  <a:pt x="0" y="170908"/>
                </a:lnTo>
                <a:close/>
              </a:path>
            </a:pathLst>
          </a:custGeom>
          <a:solidFill>
            <a:srgbClr val="FFFFFF"/>
          </a:solidFill>
        </p:spPr>
      </p:sp>
      <p:sp>
        <p:nvSpPr>
          <p:cNvPr id="26" name="Freeform 26"/>
          <p:cNvSpPr/>
          <p:nvPr/>
        </p:nvSpPr>
        <p:spPr>
          <a:xfrm>
            <a:off x="10262484" y="7478020"/>
            <a:ext cx="3146856" cy="1152122"/>
          </a:xfrm>
          <a:custGeom>
            <a:avLst/>
            <a:gdLst/>
            <a:ahLst/>
            <a:cxnLst/>
            <a:rect l="l" t="t" r="r" b="b"/>
            <a:pathLst>
              <a:path w="466811" h="170908">
                <a:moveTo>
                  <a:pt x="0" y="0"/>
                </a:moveTo>
                <a:lnTo>
                  <a:pt x="466811" y="0"/>
                </a:lnTo>
                <a:lnTo>
                  <a:pt x="466811" y="170908"/>
                </a:lnTo>
                <a:lnTo>
                  <a:pt x="0" y="170908"/>
                </a:lnTo>
                <a:close/>
              </a:path>
            </a:pathLst>
          </a:custGeom>
          <a:solidFill>
            <a:srgbClr val="FFFFFF"/>
          </a:solidFill>
        </p:spPr>
      </p:sp>
      <p:grpSp>
        <p:nvGrpSpPr>
          <p:cNvPr id="43" name="Group 43"/>
          <p:cNvGrpSpPr/>
          <p:nvPr/>
        </p:nvGrpSpPr>
        <p:grpSpPr>
          <a:xfrm>
            <a:off x="0" y="0"/>
            <a:ext cx="1211974" cy="1211974"/>
            <a:chOff x="0" y="0"/>
            <a:chExt cx="812800" cy="812800"/>
          </a:xfrm>
        </p:grpSpPr>
        <p:sp>
          <p:nvSpPr>
            <p:cNvPr id="44" name="Freeform 4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FFE8"/>
            </a:solidFill>
          </p:spPr>
        </p:sp>
        <p:sp>
          <p:nvSpPr>
            <p:cNvPr id="45" name="TextBox 45"/>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46" name="Group 46"/>
          <p:cNvGrpSpPr/>
          <p:nvPr/>
        </p:nvGrpSpPr>
        <p:grpSpPr>
          <a:xfrm rot="5400000">
            <a:off x="17076026" y="0"/>
            <a:ext cx="1211974" cy="1211974"/>
            <a:chOff x="0" y="0"/>
            <a:chExt cx="812800" cy="812800"/>
          </a:xfrm>
        </p:grpSpPr>
        <p:sp>
          <p:nvSpPr>
            <p:cNvPr id="47" name="Freeform 4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FFE8"/>
            </a:solidFill>
          </p:spPr>
        </p:sp>
        <p:sp>
          <p:nvSpPr>
            <p:cNvPr id="48" name="TextBox 48"/>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49" name="Group 49"/>
          <p:cNvGrpSpPr/>
          <p:nvPr/>
        </p:nvGrpSpPr>
        <p:grpSpPr>
          <a:xfrm>
            <a:off x="0" y="1211974"/>
            <a:ext cx="1211974" cy="1211974"/>
            <a:chOff x="0" y="0"/>
            <a:chExt cx="812800" cy="812800"/>
          </a:xfrm>
        </p:grpSpPr>
        <p:sp>
          <p:nvSpPr>
            <p:cNvPr id="50" name="Freeform 5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FFE8"/>
            </a:solidFill>
          </p:spPr>
        </p:sp>
        <p:sp>
          <p:nvSpPr>
            <p:cNvPr id="51" name="TextBox 51"/>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52" name="Group 52"/>
          <p:cNvGrpSpPr/>
          <p:nvPr/>
        </p:nvGrpSpPr>
        <p:grpSpPr>
          <a:xfrm rot="5400000">
            <a:off x="15864053" y="0"/>
            <a:ext cx="1211974" cy="1211974"/>
            <a:chOff x="0" y="0"/>
            <a:chExt cx="812800" cy="812800"/>
          </a:xfrm>
        </p:grpSpPr>
        <p:sp>
          <p:nvSpPr>
            <p:cNvPr id="53" name="Freeform 5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FFE8"/>
            </a:solidFill>
          </p:spPr>
        </p:sp>
        <p:sp>
          <p:nvSpPr>
            <p:cNvPr id="54" name="TextBox 54"/>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55" name="Group 55"/>
          <p:cNvGrpSpPr/>
          <p:nvPr/>
        </p:nvGrpSpPr>
        <p:grpSpPr>
          <a:xfrm>
            <a:off x="0" y="2423947"/>
            <a:ext cx="1211974" cy="1211974"/>
            <a:chOff x="0" y="0"/>
            <a:chExt cx="812800" cy="812800"/>
          </a:xfrm>
        </p:grpSpPr>
        <p:sp>
          <p:nvSpPr>
            <p:cNvPr id="56" name="Freeform 5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FFE8"/>
            </a:solidFill>
          </p:spPr>
        </p:sp>
        <p:sp>
          <p:nvSpPr>
            <p:cNvPr id="57" name="TextBox 57"/>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58" name="Group 58"/>
          <p:cNvGrpSpPr/>
          <p:nvPr/>
        </p:nvGrpSpPr>
        <p:grpSpPr>
          <a:xfrm rot="5400000">
            <a:off x="14652079" y="0"/>
            <a:ext cx="1211974" cy="1211974"/>
            <a:chOff x="0" y="0"/>
            <a:chExt cx="812800" cy="812800"/>
          </a:xfrm>
        </p:grpSpPr>
        <p:sp>
          <p:nvSpPr>
            <p:cNvPr id="59" name="Freeform 5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FFE8"/>
            </a:solidFill>
          </p:spPr>
        </p:sp>
        <p:sp>
          <p:nvSpPr>
            <p:cNvPr id="60" name="TextBox 60"/>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61" name="Group 61"/>
          <p:cNvGrpSpPr/>
          <p:nvPr/>
        </p:nvGrpSpPr>
        <p:grpSpPr>
          <a:xfrm>
            <a:off x="1211974" y="0"/>
            <a:ext cx="1211974" cy="1211974"/>
            <a:chOff x="0" y="0"/>
            <a:chExt cx="812800" cy="812800"/>
          </a:xfrm>
        </p:grpSpPr>
        <p:sp>
          <p:nvSpPr>
            <p:cNvPr id="62" name="Freeform 6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FFE8"/>
            </a:solidFill>
          </p:spPr>
        </p:sp>
        <p:sp>
          <p:nvSpPr>
            <p:cNvPr id="63" name="TextBox 63"/>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64" name="Group 64"/>
          <p:cNvGrpSpPr/>
          <p:nvPr/>
        </p:nvGrpSpPr>
        <p:grpSpPr>
          <a:xfrm rot="5400000">
            <a:off x="17076026" y="1211974"/>
            <a:ext cx="1211974" cy="1211974"/>
            <a:chOff x="0" y="0"/>
            <a:chExt cx="812800" cy="812800"/>
          </a:xfrm>
        </p:grpSpPr>
        <p:sp>
          <p:nvSpPr>
            <p:cNvPr id="65" name="Freeform 6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FFE8"/>
            </a:solidFill>
          </p:spPr>
        </p:sp>
        <p:sp>
          <p:nvSpPr>
            <p:cNvPr id="66" name="TextBox 66"/>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67" name="Group 67"/>
          <p:cNvGrpSpPr/>
          <p:nvPr/>
        </p:nvGrpSpPr>
        <p:grpSpPr>
          <a:xfrm>
            <a:off x="2423947" y="0"/>
            <a:ext cx="1211974" cy="1211974"/>
            <a:chOff x="0" y="0"/>
            <a:chExt cx="812800" cy="812800"/>
          </a:xfrm>
        </p:grpSpPr>
        <p:sp>
          <p:nvSpPr>
            <p:cNvPr id="68" name="Freeform 6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FFE8"/>
            </a:solidFill>
          </p:spPr>
        </p:sp>
        <p:sp>
          <p:nvSpPr>
            <p:cNvPr id="69" name="TextBox 69"/>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70" name="Group 70"/>
          <p:cNvGrpSpPr/>
          <p:nvPr/>
        </p:nvGrpSpPr>
        <p:grpSpPr>
          <a:xfrm rot="5400000">
            <a:off x="17076026" y="2423947"/>
            <a:ext cx="1211974" cy="1211974"/>
            <a:chOff x="0" y="0"/>
            <a:chExt cx="812800" cy="812800"/>
          </a:xfrm>
        </p:grpSpPr>
        <p:sp>
          <p:nvSpPr>
            <p:cNvPr id="71" name="Freeform 7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FFE8"/>
            </a:solidFill>
          </p:spPr>
        </p:sp>
        <p:sp>
          <p:nvSpPr>
            <p:cNvPr id="72" name="TextBox 72"/>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73" name="Group 73"/>
          <p:cNvGrpSpPr/>
          <p:nvPr/>
        </p:nvGrpSpPr>
        <p:grpSpPr>
          <a:xfrm>
            <a:off x="1211974" y="1211974"/>
            <a:ext cx="1211974" cy="1211974"/>
            <a:chOff x="0" y="0"/>
            <a:chExt cx="812800" cy="812800"/>
          </a:xfrm>
        </p:grpSpPr>
        <p:sp>
          <p:nvSpPr>
            <p:cNvPr id="74" name="Freeform 7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FFE8"/>
            </a:solidFill>
          </p:spPr>
        </p:sp>
        <p:sp>
          <p:nvSpPr>
            <p:cNvPr id="75" name="TextBox 75"/>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76" name="Group 76"/>
          <p:cNvGrpSpPr/>
          <p:nvPr/>
        </p:nvGrpSpPr>
        <p:grpSpPr>
          <a:xfrm rot="5400000">
            <a:off x="15864053" y="1211974"/>
            <a:ext cx="1211974" cy="1211974"/>
            <a:chOff x="0" y="0"/>
            <a:chExt cx="812800" cy="812800"/>
          </a:xfrm>
        </p:grpSpPr>
        <p:sp>
          <p:nvSpPr>
            <p:cNvPr id="77" name="Freeform 7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9FFE8"/>
            </a:solidFill>
          </p:spPr>
        </p:sp>
        <p:sp>
          <p:nvSpPr>
            <p:cNvPr id="78" name="TextBox 78"/>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sp>
        <p:nvSpPr>
          <p:cNvPr id="2" name="TextBox 2"/>
          <p:cNvSpPr txBox="1"/>
          <p:nvPr/>
        </p:nvSpPr>
        <p:spPr>
          <a:xfrm>
            <a:off x="1028700" y="1085850"/>
            <a:ext cx="16230600" cy="1258230"/>
          </a:xfrm>
          <a:prstGeom prst="rect">
            <a:avLst/>
          </a:prstGeom>
        </p:spPr>
        <p:txBody>
          <a:bodyPr lIns="0" tIns="0" rIns="0" bIns="0" rtlCol="0" anchor="t">
            <a:spAutoFit/>
          </a:bodyPr>
          <a:lstStyle/>
          <a:p>
            <a:pPr marL="0" lvl="0" indent="0" algn="ctr">
              <a:lnSpc>
                <a:spcPts val="10500"/>
              </a:lnSpc>
              <a:spcBef>
                <a:spcPct val="0"/>
              </a:spcBef>
            </a:pPr>
            <a:r>
              <a:rPr lang="en-US" sz="7500" dirty="0">
                <a:solidFill>
                  <a:srgbClr val="F81B1B"/>
                </a:solidFill>
                <a:latin typeface="Open Sans Extra Bold" panose="020B0604020202020204" charset="0"/>
              </a:rPr>
              <a:t>STEPS INVOLVED IN THE PROJECT</a:t>
            </a:r>
            <a:endParaRPr lang="en-US" sz="7500" u="none" dirty="0">
              <a:solidFill>
                <a:srgbClr val="F81B1B"/>
              </a:solidFill>
              <a:latin typeface="Open Sans Extra Bold" panose="020B0604020202020204" charset="0"/>
            </a:endParaRPr>
          </a:p>
        </p:txBody>
      </p:sp>
      <p:grpSp>
        <p:nvGrpSpPr>
          <p:cNvPr id="92" name="Group 10">
            <a:extLst>
              <a:ext uri="{FF2B5EF4-FFF2-40B4-BE49-F238E27FC236}">
                <a16:creationId xmlns:a16="http://schemas.microsoft.com/office/drawing/2014/main" id="{8D865E48-23AD-8308-2D59-13DEB8AB0607}"/>
              </a:ext>
            </a:extLst>
          </p:cNvPr>
          <p:cNvGrpSpPr/>
          <p:nvPr/>
        </p:nvGrpSpPr>
        <p:grpSpPr>
          <a:xfrm>
            <a:off x="1456504" y="6727763"/>
            <a:ext cx="3872974" cy="1984829"/>
            <a:chOff x="-974972" y="-15521"/>
            <a:chExt cx="466811" cy="175459"/>
          </a:xfrm>
        </p:grpSpPr>
        <p:sp>
          <p:nvSpPr>
            <p:cNvPr id="93" name="Freeform 11">
              <a:extLst>
                <a:ext uri="{FF2B5EF4-FFF2-40B4-BE49-F238E27FC236}">
                  <a16:creationId xmlns:a16="http://schemas.microsoft.com/office/drawing/2014/main" id="{FE475F74-CAD4-FD5D-1057-FF99F0B97F2D}"/>
                </a:ext>
              </a:extLst>
            </p:cNvPr>
            <p:cNvSpPr/>
            <p:nvPr/>
          </p:nvSpPr>
          <p:spPr>
            <a:xfrm>
              <a:off x="-974972" y="-15521"/>
              <a:ext cx="466811" cy="170908"/>
            </a:xfrm>
            <a:custGeom>
              <a:avLst/>
              <a:gdLst/>
              <a:ahLst/>
              <a:cxnLst/>
              <a:rect l="l" t="t" r="r" b="b"/>
              <a:pathLst>
                <a:path w="466811" h="170908">
                  <a:moveTo>
                    <a:pt x="0" y="0"/>
                  </a:moveTo>
                  <a:lnTo>
                    <a:pt x="466811" y="0"/>
                  </a:lnTo>
                  <a:lnTo>
                    <a:pt x="466811" y="170908"/>
                  </a:lnTo>
                  <a:lnTo>
                    <a:pt x="0" y="170908"/>
                  </a:lnTo>
                  <a:close/>
                </a:path>
              </a:pathLst>
            </a:custGeom>
            <a:solidFill>
              <a:srgbClr val="F81B1B"/>
            </a:solidFill>
          </p:spPr>
        </p:sp>
        <p:sp>
          <p:nvSpPr>
            <p:cNvPr id="94" name="TextBox 12">
              <a:extLst>
                <a:ext uri="{FF2B5EF4-FFF2-40B4-BE49-F238E27FC236}">
                  <a16:creationId xmlns:a16="http://schemas.microsoft.com/office/drawing/2014/main" id="{68E13A3C-26C7-CF1B-A763-492303CBA018}"/>
                </a:ext>
              </a:extLst>
            </p:cNvPr>
            <p:cNvSpPr txBox="1"/>
            <p:nvPr/>
          </p:nvSpPr>
          <p:spPr>
            <a:xfrm>
              <a:off x="-974972" y="-12758"/>
              <a:ext cx="466811" cy="172696"/>
            </a:xfrm>
            <a:prstGeom prst="rect">
              <a:avLst/>
            </a:prstGeom>
          </p:spPr>
          <p:txBody>
            <a:bodyPr lIns="254000" tIns="254000" rIns="254000" bIns="254000" rtlCol="0" anchor="ctr"/>
            <a:lstStyle/>
            <a:p>
              <a:pPr algn="ctr">
                <a:lnSpc>
                  <a:spcPts val="1820"/>
                </a:lnSpc>
              </a:pPr>
              <a:r>
                <a:rPr lang="en-US" sz="2400" spc="70" dirty="0">
                  <a:solidFill>
                    <a:schemeClr val="bg1"/>
                  </a:solidFill>
                  <a:latin typeface="Open Sauce Bold"/>
                </a:rPr>
                <a:t>STEP 4</a:t>
              </a:r>
            </a:p>
            <a:p>
              <a:pPr algn="ctr">
                <a:lnSpc>
                  <a:spcPts val="1820"/>
                </a:lnSpc>
              </a:pPr>
              <a:endParaRPr lang="en-US" sz="2400" spc="70" dirty="0">
                <a:solidFill>
                  <a:schemeClr val="bg1"/>
                </a:solidFill>
                <a:latin typeface="Open Sauce Bold"/>
              </a:endParaRPr>
            </a:p>
            <a:p>
              <a:pPr algn="ctr">
                <a:lnSpc>
                  <a:spcPts val="1820"/>
                </a:lnSpc>
              </a:pPr>
              <a:r>
                <a:rPr lang="en-US" sz="2400" spc="70" dirty="0">
                  <a:solidFill>
                    <a:schemeClr val="bg1"/>
                  </a:solidFill>
                  <a:latin typeface="Open Sauce Bold"/>
                </a:rPr>
                <a:t>FITTING THE MODEL</a:t>
              </a:r>
            </a:p>
            <a:p>
              <a:pPr algn="ctr">
                <a:lnSpc>
                  <a:spcPts val="1820"/>
                </a:lnSpc>
              </a:pPr>
              <a:endParaRPr lang="en-US" sz="2400" spc="70" dirty="0">
                <a:solidFill>
                  <a:schemeClr val="bg1"/>
                </a:solidFill>
                <a:latin typeface="Open Sauce Bold"/>
              </a:endParaRPr>
            </a:p>
            <a:p>
              <a:pPr algn="ctr">
                <a:lnSpc>
                  <a:spcPts val="1820"/>
                </a:lnSpc>
              </a:pPr>
              <a:r>
                <a:rPr lang="en-US" sz="2400" spc="70" dirty="0">
                  <a:solidFill>
                    <a:schemeClr val="bg1"/>
                  </a:solidFill>
                  <a:latin typeface="Open Sauce Bold"/>
                </a:rPr>
                <a:t>WITH DATASET</a:t>
              </a:r>
            </a:p>
          </p:txBody>
        </p:sp>
      </p:grpSp>
      <p:sp>
        <p:nvSpPr>
          <p:cNvPr id="98" name="TextBox 12">
            <a:extLst>
              <a:ext uri="{FF2B5EF4-FFF2-40B4-BE49-F238E27FC236}">
                <a16:creationId xmlns:a16="http://schemas.microsoft.com/office/drawing/2014/main" id="{955171F0-F6A3-4581-D05B-892454427CAF}"/>
              </a:ext>
            </a:extLst>
          </p:cNvPr>
          <p:cNvSpPr txBox="1"/>
          <p:nvPr/>
        </p:nvSpPr>
        <p:spPr>
          <a:xfrm>
            <a:off x="7620000" y="6771327"/>
            <a:ext cx="4922196" cy="1953573"/>
          </a:xfrm>
          <a:prstGeom prst="rect">
            <a:avLst/>
          </a:prstGeom>
        </p:spPr>
        <p:txBody>
          <a:bodyPr lIns="254000" tIns="254000" rIns="254000" bIns="254000" rtlCol="0" anchor="ctr"/>
          <a:lstStyle/>
          <a:p>
            <a:pPr algn="ctr">
              <a:lnSpc>
                <a:spcPts val="1820"/>
              </a:lnSpc>
            </a:pPr>
            <a:r>
              <a:rPr lang="en-US" sz="2400" spc="70" dirty="0">
                <a:solidFill>
                  <a:schemeClr val="bg1"/>
                </a:solidFill>
                <a:latin typeface="Open Sauce"/>
              </a:rPr>
              <a:t>STEP 4</a:t>
            </a:r>
          </a:p>
          <a:p>
            <a:pPr algn="ctr">
              <a:lnSpc>
                <a:spcPts val="1820"/>
              </a:lnSpc>
            </a:pPr>
            <a:endParaRPr lang="en-US" sz="2400" spc="70" dirty="0">
              <a:solidFill>
                <a:schemeClr val="bg1"/>
              </a:solidFill>
              <a:latin typeface="Open Sauce"/>
            </a:endParaRPr>
          </a:p>
          <a:p>
            <a:pPr algn="ctr">
              <a:lnSpc>
                <a:spcPts val="1820"/>
              </a:lnSpc>
            </a:pPr>
            <a:r>
              <a:rPr lang="en-US" sz="2400" spc="70" dirty="0">
                <a:solidFill>
                  <a:schemeClr val="bg1"/>
                </a:solidFill>
                <a:latin typeface="Open Sauce"/>
              </a:rPr>
              <a:t>MODEL TRAINING</a:t>
            </a:r>
            <a:endParaRPr lang="en-US" sz="2400" spc="70" dirty="0">
              <a:solidFill>
                <a:schemeClr val="bg1"/>
              </a:solidFill>
              <a:latin typeface="Open Sauce Bold"/>
            </a:endParaRPr>
          </a:p>
        </p:txBody>
      </p:sp>
      <p:grpSp>
        <p:nvGrpSpPr>
          <p:cNvPr id="100" name="Group 10">
            <a:extLst>
              <a:ext uri="{FF2B5EF4-FFF2-40B4-BE49-F238E27FC236}">
                <a16:creationId xmlns:a16="http://schemas.microsoft.com/office/drawing/2014/main" id="{1C318DA3-2A86-231C-0150-5DA194F05CBE}"/>
              </a:ext>
            </a:extLst>
          </p:cNvPr>
          <p:cNvGrpSpPr/>
          <p:nvPr/>
        </p:nvGrpSpPr>
        <p:grpSpPr>
          <a:xfrm>
            <a:off x="6955441" y="3383139"/>
            <a:ext cx="3877496" cy="1984829"/>
            <a:chOff x="-974972" y="-15521"/>
            <a:chExt cx="466811" cy="175459"/>
          </a:xfrm>
        </p:grpSpPr>
        <p:sp>
          <p:nvSpPr>
            <p:cNvPr id="101" name="Freeform 11">
              <a:extLst>
                <a:ext uri="{FF2B5EF4-FFF2-40B4-BE49-F238E27FC236}">
                  <a16:creationId xmlns:a16="http://schemas.microsoft.com/office/drawing/2014/main" id="{E8B2917D-84EC-171E-DF1B-5F9533C0D880}"/>
                </a:ext>
              </a:extLst>
            </p:cNvPr>
            <p:cNvSpPr/>
            <p:nvPr/>
          </p:nvSpPr>
          <p:spPr>
            <a:xfrm>
              <a:off x="-974972" y="-15521"/>
              <a:ext cx="466811" cy="170908"/>
            </a:xfrm>
            <a:custGeom>
              <a:avLst/>
              <a:gdLst/>
              <a:ahLst/>
              <a:cxnLst/>
              <a:rect l="l" t="t" r="r" b="b"/>
              <a:pathLst>
                <a:path w="466811" h="170908">
                  <a:moveTo>
                    <a:pt x="0" y="0"/>
                  </a:moveTo>
                  <a:lnTo>
                    <a:pt x="466811" y="0"/>
                  </a:lnTo>
                  <a:lnTo>
                    <a:pt x="466811" y="170908"/>
                  </a:lnTo>
                  <a:lnTo>
                    <a:pt x="0" y="170908"/>
                  </a:lnTo>
                  <a:close/>
                </a:path>
              </a:pathLst>
            </a:custGeom>
            <a:solidFill>
              <a:srgbClr val="F81B1B"/>
            </a:solidFill>
          </p:spPr>
        </p:sp>
        <p:sp>
          <p:nvSpPr>
            <p:cNvPr id="102" name="TextBox 12">
              <a:extLst>
                <a:ext uri="{FF2B5EF4-FFF2-40B4-BE49-F238E27FC236}">
                  <a16:creationId xmlns:a16="http://schemas.microsoft.com/office/drawing/2014/main" id="{C5B8A6CB-7861-5734-3416-505A028CE10F}"/>
                </a:ext>
              </a:extLst>
            </p:cNvPr>
            <p:cNvSpPr txBox="1"/>
            <p:nvPr/>
          </p:nvSpPr>
          <p:spPr>
            <a:xfrm>
              <a:off x="-974972" y="-12758"/>
              <a:ext cx="466811" cy="172696"/>
            </a:xfrm>
            <a:prstGeom prst="rect">
              <a:avLst/>
            </a:prstGeom>
          </p:spPr>
          <p:txBody>
            <a:bodyPr lIns="254000" tIns="254000" rIns="254000" bIns="254000" rtlCol="0" anchor="ctr"/>
            <a:lstStyle/>
            <a:p>
              <a:pPr algn="ctr">
                <a:lnSpc>
                  <a:spcPts val="1820"/>
                </a:lnSpc>
              </a:pPr>
              <a:r>
                <a:rPr lang="en-US" sz="2400" spc="70" dirty="0">
                  <a:solidFill>
                    <a:schemeClr val="bg1"/>
                  </a:solidFill>
                  <a:latin typeface="Open Sauce Bold"/>
                </a:rPr>
                <a:t>STEP 2</a:t>
              </a:r>
            </a:p>
            <a:p>
              <a:pPr algn="ctr">
                <a:lnSpc>
                  <a:spcPts val="1820"/>
                </a:lnSpc>
              </a:pPr>
              <a:endParaRPr lang="en-US" sz="2400" spc="70" dirty="0">
                <a:solidFill>
                  <a:schemeClr val="bg1"/>
                </a:solidFill>
                <a:latin typeface="Open Sauce Bold"/>
              </a:endParaRPr>
            </a:p>
            <a:p>
              <a:pPr algn="ctr">
                <a:lnSpc>
                  <a:spcPts val="1820"/>
                </a:lnSpc>
              </a:pPr>
              <a:r>
                <a:rPr lang="en-US" sz="2400" spc="70" dirty="0">
                  <a:solidFill>
                    <a:schemeClr val="bg1"/>
                  </a:solidFill>
                  <a:latin typeface="Open Sauce Bold"/>
                </a:rPr>
                <a:t>EXPLORING THE</a:t>
              </a:r>
            </a:p>
            <a:p>
              <a:pPr algn="ctr">
                <a:lnSpc>
                  <a:spcPts val="1820"/>
                </a:lnSpc>
              </a:pPr>
              <a:endParaRPr lang="en-US" sz="2400" spc="70" dirty="0">
                <a:solidFill>
                  <a:schemeClr val="bg1"/>
                </a:solidFill>
                <a:latin typeface="Open Sauce Bold"/>
              </a:endParaRPr>
            </a:p>
            <a:p>
              <a:pPr algn="ctr">
                <a:lnSpc>
                  <a:spcPts val="1820"/>
                </a:lnSpc>
              </a:pPr>
              <a:r>
                <a:rPr lang="en-US" sz="2400" spc="70" dirty="0">
                  <a:solidFill>
                    <a:schemeClr val="bg1"/>
                  </a:solidFill>
                  <a:latin typeface="Open Sauce Bold"/>
                </a:rPr>
                <a:t>DATASET</a:t>
              </a:r>
            </a:p>
          </p:txBody>
        </p:sp>
      </p:grpSp>
      <p:grpSp>
        <p:nvGrpSpPr>
          <p:cNvPr id="103" name="Group 10">
            <a:extLst>
              <a:ext uri="{FF2B5EF4-FFF2-40B4-BE49-F238E27FC236}">
                <a16:creationId xmlns:a16="http://schemas.microsoft.com/office/drawing/2014/main" id="{70C99C44-9165-C63D-680B-395E780C89B3}"/>
              </a:ext>
            </a:extLst>
          </p:cNvPr>
          <p:cNvGrpSpPr/>
          <p:nvPr/>
        </p:nvGrpSpPr>
        <p:grpSpPr>
          <a:xfrm>
            <a:off x="6955441" y="6727763"/>
            <a:ext cx="3877496" cy="1984829"/>
            <a:chOff x="-974972" y="-15521"/>
            <a:chExt cx="466811" cy="175459"/>
          </a:xfrm>
        </p:grpSpPr>
        <p:sp>
          <p:nvSpPr>
            <p:cNvPr id="104" name="Freeform 11">
              <a:extLst>
                <a:ext uri="{FF2B5EF4-FFF2-40B4-BE49-F238E27FC236}">
                  <a16:creationId xmlns:a16="http://schemas.microsoft.com/office/drawing/2014/main" id="{5FF22B60-AB16-65C6-A3B0-173E02F9D2D5}"/>
                </a:ext>
              </a:extLst>
            </p:cNvPr>
            <p:cNvSpPr/>
            <p:nvPr/>
          </p:nvSpPr>
          <p:spPr>
            <a:xfrm>
              <a:off x="-974972" y="-15521"/>
              <a:ext cx="466811" cy="170908"/>
            </a:xfrm>
            <a:custGeom>
              <a:avLst/>
              <a:gdLst/>
              <a:ahLst/>
              <a:cxnLst/>
              <a:rect l="l" t="t" r="r" b="b"/>
              <a:pathLst>
                <a:path w="466811" h="170908">
                  <a:moveTo>
                    <a:pt x="0" y="0"/>
                  </a:moveTo>
                  <a:lnTo>
                    <a:pt x="466811" y="0"/>
                  </a:lnTo>
                  <a:lnTo>
                    <a:pt x="466811" y="170908"/>
                  </a:lnTo>
                  <a:lnTo>
                    <a:pt x="0" y="170908"/>
                  </a:lnTo>
                  <a:close/>
                </a:path>
              </a:pathLst>
            </a:custGeom>
            <a:solidFill>
              <a:srgbClr val="F81B1B"/>
            </a:solidFill>
          </p:spPr>
        </p:sp>
        <p:sp>
          <p:nvSpPr>
            <p:cNvPr id="105" name="TextBox 12">
              <a:extLst>
                <a:ext uri="{FF2B5EF4-FFF2-40B4-BE49-F238E27FC236}">
                  <a16:creationId xmlns:a16="http://schemas.microsoft.com/office/drawing/2014/main" id="{8A3F384D-5D29-3EDF-E0DB-B19AAA927134}"/>
                </a:ext>
              </a:extLst>
            </p:cNvPr>
            <p:cNvSpPr txBox="1"/>
            <p:nvPr/>
          </p:nvSpPr>
          <p:spPr>
            <a:xfrm>
              <a:off x="-974972" y="-12758"/>
              <a:ext cx="466811" cy="172696"/>
            </a:xfrm>
            <a:prstGeom prst="rect">
              <a:avLst/>
            </a:prstGeom>
          </p:spPr>
          <p:txBody>
            <a:bodyPr lIns="254000" tIns="254000" rIns="254000" bIns="254000" rtlCol="0" anchor="ctr"/>
            <a:lstStyle/>
            <a:p>
              <a:pPr algn="ctr">
                <a:lnSpc>
                  <a:spcPts val="1820"/>
                </a:lnSpc>
              </a:pPr>
              <a:r>
                <a:rPr lang="en-US" sz="2400" spc="70" dirty="0">
                  <a:solidFill>
                    <a:schemeClr val="bg1"/>
                  </a:solidFill>
                  <a:latin typeface="Open Sauce"/>
                </a:rPr>
                <a:t>STEP 5</a:t>
              </a:r>
            </a:p>
            <a:p>
              <a:pPr algn="ctr">
                <a:lnSpc>
                  <a:spcPts val="1820"/>
                </a:lnSpc>
              </a:pPr>
              <a:endParaRPr lang="en-US" sz="2400" spc="70" dirty="0">
                <a:solidFill>
                  <a:schemeClr val="bg1"/>
                </a:solidFill>
                <a:latin typeface="Open Sauce"/>
              </a:endParaRPr>
            </a:p>
            <a:p>
              <a:pPr algn="ctr">
                <a:lnSpc>
                  <a:spcPts val="1820"/>
                </a:lnSpc>
              </a:pPr>
              <a:r>
                <a:rPr lang="en-US" sz="2400" spc="70" dirty="0">
                  <a:solidFill>
                    <a:schemeClr val="bg1"/>
                  </a:solidFill>
                  <a:latin typeface="Open Sauce Bold"/>
                </a:rPr>
                <a:t>EVALUATING THE </a:t>
              </a:r>
            </a:p>
            <a:p>
              <a:pPr algn="ctr">
                <a:lnSpc>
                  <a:spcPts val="1820"/>
                </a:lnSpc>
              </a:pPr>
              <a:endParaRPr lang="en-US" sz="2400" spc="70" dirty="0">
                <a:solidFill>
                  <a:schemeClr val="bg1"/>
                </a:solidFill>
                <a:latin typeface="Open Sauce Bold"/>
              </a:endParaRPr>
            </a:p>
            <a:p>
              <a:pPr algn="ctr">
                <a:lnSpc>
                  <a:spcPts val="1820"/>
                </a:lnSpc>
              </a:pPr>
              <a:r>
                <a:rPr lang="en-US" sz="2400" spc="70" dirty="0">
                  <a:solidFill>
                    <a:schemeClr val="bg1"/>
                  </a:solidFill>
                  <a:latin typeface="Open Sauce Bold"/>
                </a:rPr>
                <a:t>MODEL</a:t>
              </a:r>
            </a:p>
          </p:txBody>
        </p:sp>
      </p:grpSp>
      <p:grpSp>
        <p:nvGrpSpPr>
          <p:cNvPr id="106" name="Group 10">
            <a:extLst>
              <a:ext uri="{FF2B5EF4-FFF2-40B4-BE49-F238E27FC236}">
                <a16:creationId xmlns:a16="http://schemas.microsoft.com/office/drawing/2014/main" id="{FD534406-61AD-4660-D0E8-3122C53E0A74}"/>
              </a:ext>
            </a:extLst>
          </p:cNvPr>
          <p:cNvGrpSpPr/>
          <p:nvPr/>
        </p:nvGrpSpPr>
        <p:grpSpPr>
          <a:xfrm>
            <a:off x="12276904" y="3417707"/>
            <a:ext cx="3877496" cy="1984829"/>
            <a:chOff x="-974972" y="-15521"/>
            <a:chExt cx="466811" cy="175459"/>
          </a:xfrm>
        </p:grpSpPr>
        <p:sp>
          <p:nvSpPr>
            <p:cNvPr id="107" name="Freeform 11">
              <a:extLst>
                <a:ext uri="{FF2B5EF4-FFF2-40B4-BE49-F238E27FC236}">
                  <a16:creationId xmlns:a16="http://schemas.microsoft.com/office/drawing/2014/main" id="{4663306D-9E0A-AAC2-5D39-815C96E08C5F}"/>
                </a:ext>
              </a:extLst>
            </p:cNvPr>
            <p:cNvSpPr/>
            <p:nvPr/>
          </p:nvSpPr>
          <p:spPr>
            <a:xfrm>
              <a:off x="-974972" y="-15521"/>
              <a:ext cx="466811" cy="170908"/>
            </a:xfrm>
            <a:custGeom>
              <a:avLst/>
              <a:gdLst/>
              <a:ahLst/>
              <a:cxnLst/>
              <a:rect l="l" t="t" r="r" b="b"/>
              <a:pathLst>
                <a:path w="466811" h="170908">
                  <a:moveTo>
                    <a:pt x="0" y="0"/>
                  </a:moveTo>
                  <a:lnTo>
                    <a:pt x="466811" y="0"/>
                  </a:lnTo>
                  <a:lnTo>
                    <a:pt x="466811" y="170908"/>
                  </a:lnTo>
                  <a:lnTo>
                    <a:pt x="0" y="170908"/>
                  </a:lnTo>
                  <a:close/>
                </a:path>
              </a:pathLst>
            </a:custGeom>
            <a:solidFill>
              <a:srgbClr val="F81B1B"/>
            </a:solidFill>
          </p:spPr>
        </p:sp>
        <p:sp>
          <p:nvSpPr>
            <p:cNvPr id="108" name="TextBox 12">
              <a:extLst>
                <a:ext uri="{FF2B5EF4-FFF2-40B4-BE49-F238E27FC236}">
                  <a16:creationId xmlns:a16="http://schemas.microsoft.com/office/drawing/2014/main" id="{62F7AC3F-0D81-D893-2208-6D456478F80F}"/>
                </a:ext>
              </a:extLst>
            </p:cNvPr>
            <p:cNvSpPr txBox="1"/>
            <p:nvPr/>
          </p:nvSpPr>
          <p:spPr>
            <a:xfrm>
              <a:off x="-974972" y="-12758"/>
              <a:ext cx="466811" cy="172696"/>
            </a:xfrm>
            <a:prstGeom prst="rect">
              <a:avLst/>
            </a:prstGeom>
          </p:spPr>
          <p:txBody>
            <a:bodyPr lIns="254000" tIns="254000" rIns="254000" bIns="254000" rtlCol="0" anchor="ctr"/>
            <a:lstStyle/>
            <a:p>
              <a:pPr algn="ctr">
                <a:lnSpc>
                  <a:spcPts val="1820"/>
                </a:lnSpc>
              </a:pPr>
              <a:r>
                <a:rPr lang="en-US" sz="2400" spc="70" dirty="0">
                  <a:solidFill>
                    <a:schemeClr val="bg1"/>
                  </a:solidFill>
                  <a:latin typeface="Open Sauce"/>
                </a:rPr>
                <a:t>STEP 3</a:t>
              </a:r>
            </a:p>
            <a:p>
              <a:pPr algn="ctr">
                <a:lnSpc>
                  <a:spcPts val="1820"/>
                </a:lnSpc>
              </a:pPr>
              <a:endParaRPr lang="en-US" sz="2400" spc="70" dirty="0">
                <a:solidFill>
                  <a:schemeClr val="bg1"/>
                </a:solidFill>
                <a:latin typeface="Open Sauce"/>
              </a:endParaRPr>
            </a:p>
            <a:p>
              <a:pPr algn="ctr">
                <a:lnSpc>
                  <a:spcPts val="1820"/>
                </a:lnSpc>
              </a:pPr>
              <a:r>
                <a:rPr lang="en-US" sz="2400" spc="70" dirty="0">
                  <a:solidFill>
                    <a:schemeClr val="bg1"/>
                  </a:solidFill>
                  <a:latin typeface="Open Sauce"/>
                </a:rPr>
                <a:t>MAKING THE </a:t>
              </a:r>
            </a:p>
            <a:p>
              <a:pPr algn="ctr">
                <a:lnSpc>
                  <a:spcPts val="1820"/>
                </a:lnSpc>
              </a:pPr>
              <a:endParaRPr lang="en-US" sz="2400" spc="70" dirty="0">
                <a:solidFill>
                  <a:schemeClr val="bg1"/>
                </a:solidFill>
                <a:latin typeface="Open Sauce"/>
              </a:endParaRPr>
            </a:p>
            <a:p>
              <a:pPr algn="ctr">
                <a:lnSpc>
                  <a:spcPts val="1820"/>
                </a:lnSpc>
              </a:pPr>
              <a:r>
                <a:rPr lang="en-US" sz="2400" spc="70" dirty="0">
                  <a:solidFill>
                    <a:schemeClr val="bg1"/>
                  </a:solidFill>
                  <a:latin typeface="Open Sauce"/>
                </a:rPr>
                <a:t>MODEL</a:t>
              </a:r>
              <a:endParaRPr lang="en-US" sz="2400" spc="70" dirty="0">
                <a:solidFill>
                  <a:schemeClr val="bg1"/>
                </a:solidFill>
                <a:latin typeface="Open Sauce Bold"/>
              </a:endParaRPr>
            </a:p>
          </p:txBody>
        </p:sp>
      </p:grpSp>
      <p:grpSp>
        <p:nvGrpSpPr>
          <p:cNvPr id="109" name="Group 10">
            <a:extLst>
              <a:ext uri="{FF2B5EF4-FFF2-40B4-BE49-F238E27FC236}">
                <a16:creationId xmlns:a16="http://schemas.microsoft.com/office/drawing/2014/main" id="{3BF64E88-7632-0EC9-A577-3178F194024A}"/>
              </a:ext>
            </a:extLst>
          </p:cNvPr>
          <p:cNvGrpSpPr/>
          <p:nvPr/>
        </p:nvGrpSpPr>
        <p:grpSpPr>
          <a:xfrm>
            <a:off x="12276904" y="6727763"/>
            <a:ext cx="3877496" cy="1984829"/>
            <a:chOff x="-974972" y="-15521"/>
            <a:chExt cx="466811" cy="175459"/>
          </a:xfrm>
        </p:grpSpPr>
        <p:sp>
          <p:nvSpPr>
            <p:cNvPr id="110" name="Freeform 11">
              <a:extLst>
                <a:ext uri="{FF2B5EF4-FFF2-40B4-BE49-F238E27FC236}">
                  <a16:creationId xmlns:a16="http://schemas.microsoft.com/office/drawing/2014/main" id="{05137A0E-F516-F4E6-6E65-984F4F5770D2}"/>
                </a:ext>
              </a:extLst>
            </p:cNvPr>
            <p:cNvSpPr/>
            <p:nvPr/>
          </p:nvSpPr>
          <p:spPr>
            <a:xfrm>
              <a:off x="-974972" y="-15521"/>
              <a:ext cx="466811" cy="170908"/>
            </a:xfrm>
            <a:custGeom>
              <a:avLst/>
              <a:gdLst/>
              <a:ahLst/>
              <a:cxnLst/>
              <a:rect l="l" t="t" r="r" b="b"/>
              <a:pathLst>
                <a:path w="466811" h="170908">
                  <a:moveTo>
                    <a:pt x="0" y="0"/>
                  </a:moveTo>
                  <a:lnTo>
                    <a:pt x="466811" y="0"/>
                  </a:lnTo>
                  <a:lnTo>
                    <a:pt x="466811" y="170908"/>
                  </a:lnTo>
                  <a:lnTo>
                    <a:pt x="0" y="170908"/>
                  </a:lnTo>
                  <a:close/>
                </a:path>
              </a:pathLst>
            </a:custGeom>
            <a:solidFill>
              <a:srgbClr val="F81B1B"/>
            </a:solidFill>
          </p:spPr>
        </p:sp>
        <p:sp>
          <p:nvSpPr>
            <p:cNvPr id="111" name="TextBox 12">
              <a:extLst>
                <a:ext uri="{FF2B5EF4-FFF2-40B4-BE49-F238E27FC236}">
                  <a16:creationId xmlns:a16="http://schemas.microsoft.com/office/drawing/2014/main" id="{E9C7AF0D-A584-59A3-1F4E-0B0627D23F0F}"/>
                </a:ext>
              </a:extLst>
            </p:cNvPr>
            <p:cNvSpPr txBox="1"/>
            <p:nvPr/>
          </p:nvSpPr>
          <p:spPr>
            <a:xfrm>
              <a:off x="-974972" y="-12758"/>
              <a:ext cx="466811" cy="172696"/>
            </a:xfrm>
            <a:prstGeom prst="rect">
              <a:avLst/>
            </a:prstGeom>
          </p:spPr>
          <p:txBody>
            <a:bodyPr lIns="254000" tIns="254000" rIns="254000" bIns="254000" rtlCol="0" anchor="ctr"/>
            <a:lstStyle/>
            <a:p>
              <a:pPr algn="ctr">
                <a:lnSpc>
                  <a:spcPts val="1820"/>
                </a:lnSpc>
              </a:pPr>
              <a:r>
                <a:rPr lang="en-US" sz="2400" spc="70" dirty="0">
                  <a:solidFill>
                    <a:schemeClr val="bg1"/>
                  </a:solidFill>
                  <a:latin typeface="Open Sauce Bold"/>
                </a:rPr>
                <a:t>STEP 6</a:t>
              </a:r>
            </a:p>
            <a:p>
              <a:pPr algn="ctr">
                <a:lnSpc>
                  <a:spcPts val="1820"/>
                </a:lnSpc>
              </a:pPr>
              <a:endParaRPr lang="en-US" sz="2400" spc="70" dirty="0">
                <a:solidFill>
                  <a:schemeClr val="bg1"/>
                </a:solidFill>
                <a:latin typeface="Open Sauce Bold"/>
              </a:endParaRPr>
            </a:p>
            <a:p>
              <a:pPr algn="ctr">
                <a:lnSpc>
                  <a:spcPts val="1820"/>
                </a:lnSpc>
              </a:pPr>
              <a:r>
                <a:rPr lang="en-US" sz="2400" spc="70" dirty="0">
                  <a:solidFill>
                    <a:schemeClr val="bg1"/>
                  </a:solidFill>
                  <a:latin typeface="Open Sauce Bold"/>
                </a:rPr>
                <a:t>RESULT ANALYSIS</a:t>
              </a:r>
            </a:p>
          </p:txBody>
        </p:sp>
      </p:grpSp>
    </p:spTree>
    <p:extLst>
      <p:ext uri="{BB962C8B-B14F-4D97-AF65-F5344CB8AC3E}">
        <p14:creationId xmlns:p14="http://schemas.microsoft.com/office/powerpoint/2010/main" val="4107505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9FFE8"/>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81125E75-71BF-3153-2BF6-47D80634F86C}"/>
              </a:ext>
            </a:extLst>
          </p:cNvPr>
          <p:cNvPicPr>
            <a:picLocks noChangeAspect="1"/>
          </p:cNvPicPr>
          <p:nvPr/>
        </p:nvPicPr>
        <p:blipFill>
          <a:blip r:embed="rId2"/>
          <a:stretch>
            <a:fillRect/>
          </a:stretch>
        </p:blipFill>
        <p:spPr>
          <a:xfrm>
            <a:off x="0" y="2527696"/>
            <a:ext cx="9516410" cy="5231607"/>
          </a:xfrm>
          <a:prstGeom prst="rect">
            <a:avLst/>
          </a:prstGeom>
        </p:spPr>
      </p:pic>
      <p:grpSp>
        <p:nvGrpSpPr>
          <p:cNvPr id="2" name="Group 2"/>
          <p:cNvGrpSpPr/>
          <p:nvPr/>
        </p:nvGrpSpPr>
        <p:grpSpPr>
          <a:xfrm>
            <a:off x="9505117" y="0"/>
            <a:ext cx="8782883" cy="10287000"/>
            <a:chOff x="0" y="0"/>
            <a:chExt cx="4626374" cy="5418667"/>
          </a:xfrm>
        </p:grpSpPr>
        <p:sp>
          <p:nvSpPr>
            <p:cNvPr id="3" name="Freeform 3"/>
            <p:cNvSpPr/>
            <p:nvPr/>
          </p:nvSpPr>
          <p:spPr>
            <a:xfrm>
              <a:off x="0" y="0"/>
              <a:ext cx="4626375" cy="5418667"/>
            </a:xfrm>
            <a:custGeom>
              <a:avLst/>
              <a:gdLst/>
              <a:ahLst/>
              <a:cxnLst/>
              <a:rect l="l" t="t" r="r" b="b"/>
              <a:pathLst>
                <a:path w="4626375" h="5418667">
                  <a:moveTo>
                    <a:pt x="0" y="0"/>
                  </a:moveTo>
                  <a:lnTo>
                    <a:pt x="4626375" y="0"/>
                  </a:lnTo>
                  <a:lnTo>
                    <a:pt x="4626375" y="5418667"/>
                  </a:lnTo>
                  <a:lnTo>
                    <a:pt x="0" y="5418667"/>
                  </a:lnTo>
                  <a:close/>
                </a:path>
              </a:pathLst>
            </a:custGeom>
            <a:solidFill>
              <a:srgbClr val="F81B1B"/>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5" name="Group 5"/>
          <p:cNvGrpSpPr/>
          <p:nvPr/>
        </p:nvGrpSpPr>
        <p:grpSpPr>
          <a:xfrm>
            <a:off x="7962067" y="8743950"/>
            <a:ext cx="1543050" cy="154305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8" name="Group 8"/>
          <p:cNvGrpSpPr/>
          <p:nvPr/>
        </p:nvGrpSpPr>
        <p:grpSpPr>
          <a:xfrm>
            <a:off x="6428542" y="8743950"/>
            <a:ext cx="1543050" cy="154305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11" name="Group 11"/>
          <p:cNvGrpSpPr/>
          <p:nvPr/>
        </p:nvGrpSpPr>
        <p:grpSpPr>
          <a:xfrm>
            <a:off x="7962067" y="7200900"/>
            <a:ext cx="1543050" cy="1543050"/>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81B1B"/>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26" name="Group 26"/>
          <p:cNvGrpSpPr/>
          <p:nvPr/>
        </p:nvGrpSpPr>
        <p:grpSpPr>
          <a:xfrm>
            <a:off x="9989048" y="304800"/>
            <a:ext cx="7848271" cy="10440550"/>
            <a:chOff x="-875707" y="-2626998"/>
            <a:chExt cx="10464362" cy="13920737"/>
          </a:xfrm>
        </p:grpSpPr>
        <p:sp>
          <p:nvSpPr>
            <p:cNvPr id="27" name="TextBox 27"/>
            <p:cNvSpPr txBox="1"/>
            <p:nvPr/>
          </p:nvSpPr>
          <p:spPr>
            <a:xfrm>
              <a:off x="475189" y="-2626998"/>
              <a:ext cx="9080215" cy="5268367"/>
            </a:xfrm>
            <a:prstGeom prst="rect">
              <a:avLst/>
            </a:prstGeom>
          </p:spPr>
          <p:txBody>
            <a:bodyPr lIns="0" tIns="0" rIns="0" bIns="0" rtlCol="0" anchor="t">
              <a:spAutoFit/>
            </a:bodyPr>
            <a:lstStyle/>
            <a:p>
              <a:pPr marL="0" lvl="0" indent="0" algn="r">
                <a:lnSpc>
                  <a:spcPts val="10500"/>
                </a:lnSpc>
                <a:spcBef>
                  <a:spcPct val="0"/>
                </a:spcBef>
              </a:pPr>
              <a:r>
                <a:rPr lang="en-US" sz="7200" u="none" dirty="0">
                  <a:solidFill>
                    <a:srgbClr val="FFFFFF"/>
                  </a:solidFill>
                  <a:latin typeface="Open Sans Extra Bold" panose="020B0604020202020204" charset="0"/>
                </a:rPr>
                <a:t>STEP 1</a:t>
              </a:r>
            </a:p>
            <a:p>
              <a:pPr marL="0" lvl="0" indent="0" algn="r">
                <a:lnSpc>
                  <a:spcPts val="10500"/>
                </a:lnSpc>
                <a:spcBef>
                  <a:spcPct val="0"/>
                </a:spcBef>
              </a:pPr>
              <a:r>
                <a:rPr lang="en-US" sz="7200" dirty="0">
                  <a:solidFill>
                    <a:srgbClr val="FFFFFF"/>
                  </a:solidFill>
                  <a:latin typeface="Open Sans Extra Bold" panose="020B0604020202020204" charset="0"/>
                </a:rPr>
                <a:t>OBTAINING THE DATASET</a:t>
              </a:r>
              <a:endParaRPr lang="en-US" sz="7200" u="none" dirty="0">
                <a:solidFill>
                  <a:srgbClr val="FFFFFF"/>
                </a:solidFill>
                <a:latin typeface="Open Sans Extra Bold" panose="020B0604020202020204" charset="0"/>
              </a:endParaRPr>
            </a:p>
          </p:txBody>
        </p:sp>
        <p:sp>
          <p:nvSpPr>
            <p:cNvPr id="28" name="TextBox 28"/>
            <p:cNvSpPr txBox="1"/>
            <p:nvPr/>
          </p:nvSpPr>
          <p:spPr>
            <a:xfrm>
              <a:off x="-875707" y="2895369"/>
              <a:ext cx="10464362" cy="8398370"/>
            </a:xfrm>
            <a:prstGeom prst="rect">
              <a:avLst/>
            </a:prstGeom>
          </p:spPr>
          <p:txBody>
            <a:bodyPr wrap="square" lIns="0" tIns="0" rIns="0" bIns="0" rtlCol="0" anchor="t">
              <a:spAutoFit/>
            </a:bodyPr>
            <a:lstStyle/>
            <a:p>
              <a:pPr marL="0" lvl="0" indent="0" algn="r">
                <a:lnSpc>
                  <a:spcPts val="2940"/>
                </a:lnSpc>
                <a:spcBef>
                  <a:spcPct val="0"/>
                </a:spcBef>
              </a:pPr>
              <a:r>
                <a:rPr lang="en-US" sz="2100" dirty="0">
                  <a:solidFill>
                    <a:srgbClr val="FFFFFF"/>
                  </a:solidFill>
                  <a:latin typeface="Open Sans"/>
                </a:rPr>
                <a:t>The dataset has been obtained from Kaggle.com</a:t>
              </a:r>
            </a:p>
            <a:p>
              <a:pPr marL="0" lvl="0" indent="0" algn="r">
                <a:lnSpc>
                  <a:spcPts val="2940"/>
                </a:lnSpc>
                <a:spcBef>
                  <a:spcPct val="0"/>
                </a:spcBef>
              </a:pPr>
              <a:endParaRPr lang="en-US" sz="2100" u="none" dirty="0">
                <a:solidFill>
                  <a:srgbClr val="FFFFFF"/>
                </a:solidFill>
                <a:latin typeface="Open Sans"/>
              </a:endParaRPr>
            </a:p>
            <a:p>
              <a:pPr marL="0" lvl="0" indent="0" algn="r">
                <a:lnSpc>
                  <a:spcPts val="2940"/>
                </a:lnSpc>
                <a:spcBef>
                  <a:spcPct val="0"/>
                </a:spcBef>
              </a:pPr>
              <a:r>
                <a:rPr lang="en-US" sz="2100" dirty="0">
                  <a:solidFill>
                    <a:srgbClr val="FFFFFF"/>
                  </a:solidFill>
                  <a:latin typeface="Open Sans"/>
                </a:rPr>
                <a:t>The URL for the training dataset Page :-</a:t>
              </a:r>
            </a:p>
            <a:p>
              <a:pPr marL="0" lvl="0" indent="0" algn="r">
                <a:lnSpc>
                  <a:spcPts val="2940"/>
                </a:lnSpc>
                <a:spcBef>
                  <a:spcPct val="0"/>
                </a:spcBef>
              </a:pPr>
              <a:r>
                <a:rPr lang="en-US" sz="2100" u="none" dirty="0">
                  <a:solidFill>
                    <a:srgbClr val="FFFFFF"/>
                  </a:solidFill>
                  <a:latin typeface="Open Sans"/>
                  <a:hlinkClick r:id="rId3"/>
                </a:rPr>
                <a:t>https://www.kaggle.com/datasets/amanullahasraf/covid19-pneumonia-normal-chest-xray-pa-dataset</a:t>
              </a:r>
              <a:endParaRPr lang="en-US" sz="2100" u="none" dirty="0">
                <a:solidFill>
                  <a:srgbClr val="FFFFFF"/>
                </a:solidFill>
                <a:latin typeface="Open Sans"/>
              </a:endParaRPr>
            </a:p>
            <a:p>
              <a:pPr marL="0" lvl="0" indent="0" algn="r">
                <a:lnSpc>
                  <a:spcPts val="2940"/>
                </a:lnSpc>
                <a:spcBef>
                  <a:spcPct val="0"/>
                </a:spcBef>
              </a:pPr>
              <a:endParaRPr lang="en-US" sz="2100" dirty="0">
                <a:solidFill>
                  <a:srgbClr val="FFFFFF"/>
                </a:solidFill>
                <a:latin typeface="Open Sans"/>
              </a:endParaRPr>
            </a:p>
            <a:p>
              <a:pPr marL="0" lvl="0" indent="0" algn="r">
                <a:lnSpc>
                  <a:spcPts val="2940"/>
                </a:lnSpc>
                <a:spcBef>
                  <a:spcPct val="0"/>
                </a:spcBef>
              </a:pPr>
              <a:r>
                <a:rPr lang="en-US" sz="2100" u="none" dirty="0">
                  <a:solidFill>
                    <a:srgbClr val="FFFFFF"/>
                  </a:solidFill>
                  <a:latin typeface="Open Sans"/>
                </a:rPr>
                <a:t>It contains 2313 Covid-19 Images and 2313 Normal Images for training </a:t>
              </a:r>
            </a:p>
            <a:p>
              <a:pPr marL="0" lvl="0" indent="0" algn="r">
                <a:lnSpc>
                  <a:spcPts val="2940"/>
                </a:lnSpc>
                <a:spcBef>
                  <a:spcPct val="0"/>
                </a:spcBef>
              </a:pPr>
              <a:endParaRPr lang="en-US" sz="2100" dirty="0">
                <a:solidFill>
                  <a:srgbClr val="FFFFFF"/>
                </a:solidFill>
                <a:latin typeface="Open Sans"/>
              </a:endParaRPr>
            </a:p>
            <a:p>
              <a:pPr marL="0" lvl="0" indent="0" algn="r">
                <a:lnSpc>
                  <a:spcPts val="2940"/>
                </a:lnSpc>
                <a:spcBef>
                  <a:spcPct val="0"/>
                </a:spcBef>
              </a:pPr>
              <a:r>
                <a:rPr lang="en-US" sz="2100" u="none" dirty="0">
                  <a:solidFill>
                    <a:srgbClr val="FFFFFF"/>
                  </a:solidFill>
                  <a:latin typeface="Open Sans"/>
                </a:rPr>
                <a:t>The URL for Testing dataset Page :-</a:t>
              </a:r>
            </a:p>
            <a:p>
              <a:pPr marL="0" lvl="0" indent="0" algn="r">
                <a:lnSpc>
                  <a:spcPts val="2940"/>
                </a:lnSpc>
                <a:spcBef>
                  <a:spcPct val="0"/>
                </a:spcBef>
              </a:pPr>
              <a:r>
                <a:rPr lang="en-US" sz="2100" u="none" dirty="0">
                  <a:solidFill>
                    <a:srgbClr val="FFFFFF"/>
                  </a:solidFill>
                  <a:latin typeface="Open Sans"/>
                  <a:hlinkClick r:id="rId4"/>
                </a:rPr>
                <a:t>https://www.kaggle.com/datasets/prashant268/chest-xray-covid19-pneumonia</a:t>
              </a:r>
              <a:endParaRPr lang="en-US" sz="2100" dirty="0">
                <a:solidFill>
                  <a:srgbClr val="FFFFFF"/>
                </a:solidFill>
                <a:latin typeface="Open Sans"/>
              </a:endParaRPr>
            </a:p>
            <a:p>
              <a:pPr marL="0" lvl="0" indent="0" algn="r">
                <a:lnSpc>
                  <a:spcPts val="2940"/>
                </a:lnSpc>
                <a:spcBef>
                  <a:spcPct val="0"/>
                </a:spcBef>
              </a:pPr>
              <a:endParaRPr lang="en-US" sz="2100" u="none" dirty="0">
                <a:solidFill>
                  <a:srgbClr val="FFFFFF"/>
                </a:solidFill>
                <a:latin typeface="Open Sans"/>
              </a:endParaRPr>
            </a:p>
            <a:p>
              <a:pPr marL="0" lvl="0" indent="0" algn="r">
                <a:lnSpc>
                  <a:spcPts val="2940"/>
                </a:lnSpc>
                <a:spcBef>
                  <a:spcPct val="0"/>
                </a:spcBef>
              </a:pPr>
              <a:r>
                <a:rPr lang="en-US" sz="2100" dirty="0">
                  <a:solidFill>
                    <a:srgbClr val="FFFFFF"/>
                  </a:solidFill>
                  <a:latin typeface="Open Sans"/>
                </a:rPr>
                <a:t>It contains 576 Covid-19 images and 1583 Normal Images for testing</a:t>
              </a:r>
              <a:endParaRPr lang="en-US" sz="2100" u="none" dirty="0">
                <a:solidFill>
                  <a:srgbClr val="FFFFFF"/>
                </a:solidFill>
                <a:latin typeface="Open Sans"/>
              </a:endParaRPr>
            </a:p>
            <a:p>
              <a:pPr marL="0" lvl="0" indent="0" algn="r">
                <a:lnSpc>
                  <a:spcPts val="2940"/>
                </a:lnSpc>
                <a:spcBef>
                  <a:spcPct val="0"/>
                </a:spcBef>
              </a:pPr>
              <a:endParaRPr lang="en-US" sz="2100" dirty="0">
                <a:solidFill>
                  <a:srgbClr val="FFFFFF"/>
                </a:solidFill>
                <a:latin typeface="Open Sans"/>
              </a:endParaRPr>
            </a:p>
            <a:p>
              <a:pPr marL="0" lvl="0" indent="0" algn="r">
                <a:lnSpc>
                  <a:spcPts val="2940"/>
                </a:lnSpc>
                <a:spcBef>
                  <a:spcPct val="0"/>
                </a:spcBef>
              </a:pPr>
              <a:endParaRPr lang="en-US" sz="2100" u="none" dirty="0">
                <a:solidFill>
                  <a:srgbClr val="FFFFFF"/>
                </a:solidFill>
                <a:latin typeface="Open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3086100" cy="10287000"/>
            <a:chOff x="0" y="0"/>
            <a:chExt cx="812800" cy="2709333"/>
          </a:xfrm>
        </p:grpSpPr>
        <p:sp>
          <p:nvSpPr>
            <p:cNvPr id="3" name="Freeform 3"/>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F81B1B"/>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grpSp>
        <p:nvGrpSpPr>
          <p:cNvPr id="5" name="Group 5"/>
          <p:cNvGrpSpPr/>
          <p:nvPr/>
        </p:nvGrpSpPr>
        <p:grpSpPr>
          <a:xfrm>
            <a:off x="15201900" y="0"/>
            <a:ext cx="3086100" cy="10287000"/>
            <a:chOff x="0" y="0"/>
            <a:chExt cx="1560204" cy="2709333"/>
          </a:xfrm>
        </p:grpSpPr>
        <p:sp>
          <p:nvSpPr>
            <p:cNvPr id="6" name="Freeform 6"/>
            <p:cNvSpPr/>
            <p:nvPr/>
          </p:nvSpPr>
          <p:spPr>
            <a:xfrm>
              <a:off x="0" y="0"/>
              <a:ext cx="1560204" cy="2709333"/>
            </a:xfrm>
            <a:custGeom>
              <a:avLst/>
              <a:gdLst/>
              <a:ahLst/>
              <a:cxnLst/>
              <a:rect l="l" t="t" r="r" b="b"/>
              <a:pathLst>
                <a:path w="1560204" h="2709333">
                  <a:moveTo>
                    <a:pt x="0" y="0"/>
                  </a:moveTo>
                  <a:lnTo>
                    <a:pt x="1560204" y="0"/>
                  </a:lnTo>
                  <a:lnTo>
                    <a:pt x="1560204" y="2709333"/>
                  </a:lnTo>
                  <a:lnTo>
                    <a:pt x="0" y="2709333"/>
                  </a:lnTo>
                  <a:close/>
                </a:path>
              </a:pathLst>
            </a:custGeom>
            <a:solidFill>
              <a:srgbClr val="F4CEE4"/>
            </a:solidFill>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3262"/>
                </a:lnSpc>
              </a:pPr>
              <a:endParaRPr/>
            </a:p>
          </p:txBody>
        </p:sp>
      </p:grpSp>
      <p:sp>
        <p:nvSpPr>
          <p:cNvPr id="8" name="TextBox 8"/>
          <p:cNvSpPr txBox="1"/>
          <p:nvPr/>
        </p:nvSpPr>
        <p:spPr>
          <a:xfrm>
            <a:off x="3086101" y="647700"/>
            <a:ext cx="12115800" cy="2574936"/>
          </a:xfrm>
          <a:prstGeom prst="rect">
            <a:avLst/>
          </a:prstGeom>
        </p:spPr>
        <p:txBody>
          <a:bodyPr wrap="square" lIns="0" tIns="0" rIns="0" bIns="0" rtlCol="0" anchor="t">
            <a:spAutoFit/>
          </a:bodyPr>
          <a:lstStyle/>
          <a:p>
            <a:pPr marL="0" lvl="0" indent="0" algn="ctr">
              <a:lnSpc>
                <a:spcPts val="10500"/>
              </a:lnSpc>
              <a:spcBef>
                <a:spcPct val="0"/>
              </a:spcBef>
            </a:pPr>
            <a:r>
              <a:rPr lang="en-US" sz="6600" u="none" dirty="0">
                <a:solidFill>
                  <a:srgbClr val="000000"/>
                </a:solidFill>
                <a:latin typeface="Open Sans Extra Bold" panose="020B0604020202020204" charset="0"/>
              </a:rPr>
              <a:t>STEP 2</a:t>
            </a:r>
          </a:p>
          <a:p>
            <a:pPr marL="0" lvl="0" indent="0" algn="ctr">
              <a:lnSpc>
                <a:spcPts val="10500"/>
              </a:lnSpc>
              <a:spcBef>
                <a:spcPct val="0"/>
              </a:spcBef>
            </a:pPr>
            <a:r>
              <a:rPr lang="en-US" sz="6600" u="none" dirty="0">
                <a:solidFill>
                  <a:srgbClr val="000000"/>
                </a:solidFill>
                <a:latin typeface="Open Sans Extra Bold" panose="020B0604020202020204" charset="0"/>
              </a:rPr>
              <a:t>EXPLORING THE DATASET</a:t>
            </a:r>
          </a:p>
        </p:txBody>
      </p:sp>
      <p:sp>
        <p:nvSpPr>
          <p:cNvPr id="9" name="TextBox 9"/>
          <p:cNvSpPr txBox="1"/>
          <p:nvPr/>
        </p:nvSpPr>
        <p:spPr>
          <a:xfrm>
            <a:off x="3086100" y="3799263"/>
            <a:ext cx="12115800" cy="506549"/>
          </a:xfrm>
          <a:prstGeom prst="rect">
            <a:avLst/>
          </a:prstGeom>
        </p:spPr>
        <p:txBody>
          <a:bodyPr wrap="square" lIns="0" tIns="0" rIns="0" bIns="0" rtlCol="0" anchor="t">
            <a:spAutoFit/>
          </a:bodyPr>
          <a:lstStyle/>
          <a:p>
            <a:pPr algn="ctr">
              <a:lnSpc>
                <a:spcPts val="3779"/>
              </a:lnSpc>
              <a:spcBef>
                <a:spcPct val="0"/>
              </a:spcBef>
            </a:pPr>
            <a:r>
              <a:rPr lang="en-US" sz="4400" u="none" dirty="0">
                <a:solidFill>
                  <a:srgbClr val="000000"/>
                </a:solidFill>
                <a:latin typeface="Roboto Condensed Bold"/>
              </a:rPr>
              <a:t>DATA AUGMENTATION</a:t>
            </a:r>
          </a:p>
        </p:txBody>
      </p:sp>
      <p:sp>
        <p:nvSpPr>
          <p:cNvPr id="10" name="TextBox 10"/>
          <p:cNvSpPr txBox="1"/>
          <p:nvPr/>
        </p:nvSpPr>
        <p:spPr>
          <a:xfrm>
            <a:off x="3086099" y="4796922"/>
            <a:ext cx="12115800" cy="1836015"/>
          </a:xfrm>
          <a:prstGeom prst="rect">
            <a:avLst/>
          </a:prstGeom>
        </p:spPr>
        <p:txBody>
          <a:bodyPr wrap="square" lIns="0" tIns="0" rIns="0" bIns="0" rtlCol="0" anchor="t">
            <a:spAutoFit/>
          </a:bodyPr>
          <a:lstStyle/>
          <a:p>
            <a:pPr marL="0" lvl="0" indent="0" algn="ctr">
              <a:lnSpc>
                <a:spcPts val="2940"/>
              </a:lnSpc>
              <a:spcBef>
                <a:spcPct val="0"/>
              </a:spcBef>
            </a:pPr>
            <a:r>
              <a:rPr lang="en-US" sz="2100" b="1" u="none" dirty="0">
                <a:solidFill>
                  <a:srgbClr val="000000"/>
                </a:solidFill>
                <a:latin typeface="Open Sans"/>
              </a:rPr>
              <a:t>To build a powerful image classifier </a:t>
            </a:r>
            <a:r>
              <a:rPr lang="en-US" sz="2100" b="1" dirty="0">
                <a:solidFill>
                  <a:srgbClr val="000000"/>
                </a:solidFill>
                <a:latin typeface="Open Sans"/>
              </a:rPr>
              <a:t>using vary little training data, image augmentation is usually required to boost the performance of deep networks. </a:t>
            </a:r>
          </a:p>
          <a:p>
            <a:pPr marL="0" lvl="0" indent="0" algn="ctr">
              <a:lnSpc>
                <a:spcPts val="2940"/>
              </a:lnSpc>
              <a:spcBef>
                <a:spcPct val="0"/>
              </a:spcBef>
            </a:pPr>
            <a:endParaRPr lang="en-US" sz="2100" b="1" u="none" dirty="0">
              <a:solidFill>
                <a:srgbClr val="000000"/>
              </a:solidFill>
              <a:latin typeface="Open Sans"/>
            </a:endParaRPr>
          </a:p>
          <a:p>
            <a:pPr marL="0" lvl="0" indent="0" algn="ctr">
              <a:lnSpc>
                <a:spcPts val="2940"/>
              </a:lnSpc>
              <a:spcBef>
                <a:spcPct val="0"/>
              </a:spcBef>
            </a:pPr>
            <a:r>
              <a:rPr lang="en-US" sz="2100" b="1" dirty="0">
                <a:solidFill>
                  <a:srgbClr val="000000"/>
                </a:solidFill>
                <a:latin typeface="Open Sans"/>
              </a:rPr>
              <a:t>Image Augmentation artificially created training images through different ways of processing images, such as random rotation, shifts, shear and flips etc. of each training instances.</a:t>
            </a:r>
            <a:endParaRPr lang="en-US" sz="2100" b="1" u="none" dirty="0">
              <a:solidFill>
                <a:srgbClr val="000000"/>
              </a:solidFill>
              <a:latin typeface="Open Sans"/>
            </a:endParaRPr>
          </a:p>
        </p:txBody>
      </p:sp>
      <p:pic>
        <p:nvPicPr>
          <p:cNvPr id="16" name="Picture 15">
            <a:extLst>
              <a:ext uri="{FF2B5EF4-FFF2-40B4-BE49-F238E27FC236}">
                <a16:creationId xmlns:a16="http://schemas.microsoft.com/office/drawing/2014/main" id="{0FA947DF-37C5-4968-9B7A-7AD883D626D2}"/>
              </a:ext>
            </a:extLst>
          </p:cNvPr>
          <p:cNvPicPr>
            <a:picLocks noChangeAspect="1"/>
          </p:cNvPicPr>
          <p:nvPr/>
        </p:nvPicPr>
        <p:blipFill>
          <a:blip r:embed="rId2"/>
          <a:stretch>
            <a:fillRect/>
          </a:stretch>
        </p:blipFill>
        <p:spPr>
          <a:xfrm>
            <a:off x="3086099" y="6899730"/>
            <a:ext cx="6021812" cy="3387270"/>
          </a:xfrm>
          <a:prstGeom prst="rect">
            <a:avLst/>
          </a:prstGeom>
        </p:spPr>
      </p:pic>
      <p:pic>
        <p:nvPicPr>
          <p:cNvPr id="18" name="Picture 17">
            <a:extLst>
              <a:ext uri="{FF2B5EF4-FFF2-40B4-BE49-F238E27FC236}">
                <a16:creationId xmlns:a16="http://schemas.microsoft.com/office/drawing/2014/main" id="{F0704A27-9C9D-AD2A-0511-6513E16BAF25}"/>
              </a:ext>
            </a:extLst>
          </p:cNvPr>
          <p:cNvPicPr>
            <a:picLocks noChangeAspect="1"/>
          </p:cNvPicPr>
          <p:nvPr/>
        </p:nvPicPr>
        <p:blipFill>
          <a:blip r:embed="rId3"/>
          <a:stretch>
            <a:fillRect/>
          </a:stretch>
        </p:blipFill>
        <p:spPr>
          <a:xfrm>
            <a:off x="9107911" y="6899730"/>
            <a:ext cx="6093988" cy="3387269"/>
          </a:xfrm>
          <a:prstGeom prst="rect">
            <a:avLst/>
          </a:prstGeom>
        </p:spPr>
      </p:pic>
    </p:spTree>
    <p:extLst>
      <p:ext uri="{BB962C8B-B14F-4D97-AF65-F5344CB8AC3E}">
        <p14:creationId xmlns:p14="http://schemas.microsoft.com/office/powerpoint/2010/main" val="17748064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2451</TotalTime>
  <Words>899</Words>
  <Application>Microsoft Office PowerPoint</Application>
  <PresentationFormat>Custom</PresentationFormat>
  <Paragraphs>188</Paragraphs>
  <Slides>23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Open Sans</vt:lpstr>
      <vt:lpstr>Open Sauce</vt:lpstr>
      <vt:lpstr>Open Sauce Bold</vt:lpstr>
      <vt:lpstr>Roboto Condensed Bold</vt:lpstr>
      <vt:lpstr>Calibri</vt:lpstr>
      <vt:lpstr>Arial</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MULTI-LAYER PERCEPTRON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Colourful Playful Infographic Presentation</dc:title>
  <dc:creator>Korisnik</dc:creator>
  <cp:lastModifiedBy>Pratyush Prasad</cp:lastModifiedBy>
  <cp:revision>11</cp:revision>
  <dcterms:created xsi:type="dcterms:W3CDTF">2006-08-16T00:00:00Z</dcterms:created>
  <dcterms:modified xsi:type="dcterms:W3CDTF">2022-09-15T22:04:15Z</dcterms:modified>
  <dc:identifier>DAFJJFQdDxc</dc:identifier>
</cp:coreProperties>
</file>